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ricolage Grotesque Extra Bold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2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0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D5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0E3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3235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Business Ethics: The Foundation of Sustainable Success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5210092" y="4916211"/>
            <a:ext cx="4210215" cy="503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E5DCE6"/>
                </a:solidFill>
                <a:latin typeface="Montserrat" pitchFamily="34" charset="0"/>
              </a:rPr>
              <a:t>Prof. (Dr.) Gaurav Jangra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6D3E6-D041-341C-36F4-DA33A014CAA7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7862"/>
            <a:ext cx="605730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Defining Business Ethics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0047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282D5E"/>
          </a:solidFill>
          <a:ln/>
        </p:spPr>
      </p:sp>
      <p:sp>
        <p:nvSpPr>
          <p:cNvPr id="4" name="Text 2"/>
          <p:cNvSpPr/>
          <p:nvPr/>
        </p:nvSpPr>
        <p:spPr>
          <a:xfrm>
            <a:off x="1438632" y="2072997"/>
            <a:ext cx="30009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Moral Principles Applied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438632" y="2502218"/>
            <a:ext cx="575250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are the moral principles that guide a company's conduct. They provide a framework for making decisions that are not only legal but also morally sound.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39144" y="20047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282D5E"/>
          </a:solidFill>
          <a:ln/>
        </p:spPr>
      </p:sp>
      <p:sp>
        <p:nvSpPr>
          <p:cNvPr id="7" name="Text 5"/>
          <p:cNvSpPr/>
          <p:nvPr/>
        </p:nvSpPr>
        <p:spPr>
          <a:xfrm>
            <a:off x="8083987" y="2072997"/>
            <a:ext cx="31468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Beyond Legal Compliance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8083987" y="2502218"/>
            <a:ext cx="575262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Ethics go beyond mere legal compliance. They encompass "doing the right thing," even when the law doesn't explicitly require it. It's about operating with integrity and a commitment to fairness.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416921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282D5E"/>
          </a:solidFill>
          <a:ln/>
        </p:spPr>
      </p:sp>
      <p:sp>
        <p:nvSpPr>
          <p:cNvPr id="10" name="Text 8"/>
          <p:cNvSpPr/>
          <p:nvPr/>
        </p:nvSpPr>
        <p:spPr>
          <a:xfrm>
            <a:off x="1438632" y="4237434"/>
            <a:ext cx="296596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Guides Decision-Making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1438632" y="4666655"/>
            <a:ext cx="575250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principles serve as a guide for decision-making, helping companies navigate complex situations and make choices that align with their values.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39144" y="416921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282D5E"/>
          </a:solidFill>
          <a:ln/>
        </p:spPr>
      </p:sp>
      <p:sp>
        <p:nvSpPr>
          <p:cNvPr id="13" name="Text 11"/>
          <p:cNvSpPr/>
          <p:nvPr/>
        </p:nvSpPr>
        <p:spPr>
          <a:xfrm>
            <a:off x="8083987" y="4237434"/>
            <a:ext cx="271129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Stakeholder Relations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8083987" y="4666655"/>
            <a:ext cx="575262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also focuses on how companies interact with their stakeholders, including employees, customers, suppliers, and the community. It's about building trust and maintaining positive relationships.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091446" y="6383298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are a form of applied ethics that examines ethical principles and moral or ethical problems that can arise in a business environment. - Investopedia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6160056"/>
            <a:ext cx="22860" cy="1081564"/>
          </a:xfrm>
          <a:prstGeom prst="rect">
            <a:avLst/>
          </a:prstGeom>
          <a:solidFill>
            <a:srgbClr val="EEAEF6"/>
          </a:solidFill>
          <a:ln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F9688-3BC7-F104-62DA-5003309E8636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3939"/>
            <a:ext cx="732996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The Nature of Business Ethics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50852"/>
            <a:ext cx="6521410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042999"/>
            <a:ext cx="26691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Organizational Values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3472220"/>
            <a:ext cx="612469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is not merely a matter of personal morality. It is deeply rooted in the organizational values and culture of a company.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050852"/>
            <a:ext cx="6521410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13558" y="3042999"/>
            <a:ext cx="33880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Fairness and Responsibility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513558" y="3472220"/>
            <a:ext cx="612469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Ethics addresses dilemmas, fairness, and the responsibilities a business has to all stakeholders. It's about ensuring that actions are just and equitable.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23197"/>
            <a:ext cx="6521410" cy="7937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92148" y="5615345"/>
            <a:ext cx="264675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Normative Standards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92148" y="6044565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focuses on "what should be" rather than just "what is." It sets normative standards for ethical conduct.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23197"/>
            <a:ext cx="6521410" cy="7937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13558" y="561534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Exceeds Law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13558" y="6044565"/>
            <a:ext cx="612469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While the law sets minimum standards, ethics often goes further, guiding companies to exceed legal requirements in the pursuit of ethical excellence.</a:t>
            </a:r>
            <a:endParaRPr lang="en-US" sz="15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0EBC0A-1101-52AD-DC6B-4813D4EDAC72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7077" y="293608"/>
            <a:ext cx="3299222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Scope of Business Ethics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427077" y="894040"/>
            <a:ext cx="1334810" cy="166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Internal Dimensions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427077" y="1167527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Human Resources: Fair hiring, promotion, and compensation practices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27077" y="1375648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Finance: Accurate accounting and transparent financial reporting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27077" y="1583769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Production: Safe and environmentally responsible manufacturing processes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27077" y="1791891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Marketing: Honest advertising and ethical sales tactics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27077" y="2069425"/>
            <a:ext cx="1334810" cy="166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ESG Integration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427077" y="2342912"/>
            <a:ext cx="6757868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ethics extends to Environmental, Social, and Governance (ESG) principles. This involves minimizing environmental impact, promoting social justice, and ensuring good governance.</a:t>
            </a:r>
            <a:endParaRPr lang="en-US" sz="8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7" y="2804755"/>
            <a:ext cx="6757868" cy="675786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453074" y="894040"/>
            <a:ext cx="1365290" cy="166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External Dimensions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453074" y="1167527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Customers: Providing safe and reliable products/services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7453074" y="1375648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Suppliers: Ensuring fair and ethical sourcing practices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7453074" y="1583769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Environment: Reducing pollution and conserving resources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7453074" y="1791891"/>
            <a:ext cx="6757868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Community: Contributing to local development and welfare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7453074" y="2069425"/>
            <a:ext cx="1334810" cy="166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Fair Labor Practices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453074" y="2342912"/>
            <a:ext cx="6757868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Companies like Patagonia exemplify the scope of business ethics by implementing fair labor practices throughout their supply chains, ensuring that workers are treated with dignity and respect.</a:t>
            </a:r>
            <a:endParaRPr lang="en-US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CB30F1-6998-DC77-7398-F7CB6F4E3EDE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8329"/>
            <a:ext cx="720340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Objectives of Business Ethics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2254091" y="21963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Foster Trust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625566"/>
            <a:ext cx="3941207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build trust among stakeholders and enhance the company's reputation as an ethical and responsible organization.</a:t>
            </a:r>
            <a:endParaRPr lang="en-US" sz="15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065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26" y="3290114"/>
            <a:ext cx="296942" cy="37111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95284" y="193524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Prevent Misconduct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895284" y="2364462"/>
            <a:ext cx="394132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prevent unethical behavior, reduce legal risks, and minimize potential fines and lawsuits.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065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144" y="3025438"/>
            <a:ext cx="296942" cy="3711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94463" y="3614738"/>
            <a:ext cx="279487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Promote Fair Practices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9994463" y="4043958"/>
            <a:ext cx="38421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ensure fair and equitable practices in all business operations, fostering employee well-being and satisfaction.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065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557" y="4712196"/>
            <a:ext cx="296942" cy="37111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895284" y="5294233"/>
            <a:ext cx="26259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Ensure Sustainability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9895284" y="5723453"/>
            <a:ext cx="394132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promote sustainable and responsible business practices that protect the environment and contribute to long-term economic viability.</a:t>
            </a:r>
            <a:endParaRPr lang="en-US" sz="15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065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698" y="6019264"/>
            <a:ext cx="296942" cy="371118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254091" y="51918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Attract Talent</a:t>
            </a:r>
            <a:endParaRPr lang="en-US" sz="1950" dirty="0"/>
          </a:p>
        </p:txBody>
      </p:sp>
      <p:sp>
        <p:nvSpPr>
          <p:cNvPr id="20" name="Text 10"/>
          <p:cNvSpPr/>
          <p:nvPr/>
        </p:nvSpPr>
        <p:spPr>
          <a:xfrm>
            <a:off x="793790" y="5621060"/>
            <a:ext cx="394120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attract and retain top talent by creating a workplace culture that values ethics and integrity.</a:t>
            </a:r>
            <a:endParaRPr lang="en-US" sz="15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340650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1728" y="5140464"/>
            <a:ext cx="296942" cy="3711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ABB3D1-9912-F242-E2E5-70C6080C025E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0616"/>
            <a:ext cx="689479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Importance: Internal Impact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7529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88167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Employee Loyalty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3310890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leadership can increase employee loyalty by as much as fourfold, creating a more committed and engaged workforce.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44" y="2137529"/>
            <a:ext cx="496133" cy="49613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9144" y="288167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Higher Engagement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439144" y="3310890"/>
            <a:ext cx="639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Companies with highly engaged employees experience 23% higher profitability, demonstrating the positive impact of ethical behavior on financial performance.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759643"/>
            <a:ext cx="496133" cy="49613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50378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Reduced Risk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793790" y="5933003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conduct reduces the risk of fines, lawsuits, and reputational damage, protecting the company's bottom line.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144" y="4759643"/>
            <a:ext cx="496133" cy="49613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39144" y="550378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Strong Culture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439144" y="5933003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strong ethical culture builds pride and shared values, fostering a sense of community and purpose among employees.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93790" y="679132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behavior fosters a workplace where employees feel valued and respected, leading to increased productivity and innovation.</a:t>
            </a:r>
            <a:endParaRPr lang="en-US" sz="15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950F3-092E-02C9-35E0-2340E01A5C73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3624" y="291227"/>
            <a:ext cx="375618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Importance: External Impact</a:t>
            </a: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423624" y="88689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Customer Trust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23624" y="115824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significant majority of consumers prefer to support ethical brands, indicating that ethics plays a vital role in purchasing decisions and brand loyalty.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23624" y="160317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Investor Confidence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23624" y="187452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ESG funds consistently outperform traditional investment funds, proving that investors are increasingly prioritizing ethical and sustainable business practices.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23624" y="231945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Competitive Edge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23624" y="259080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Ethics acts as a differentiator in competitive markets, setting ethical companies apart from their peers and attracting customers seeking socially responsible options.</a:t>
            </a:r>
            <a:endParaRPr lang="en-US" sz="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4" y="3048953"/>
            <a:ext cx="6762393" cy="676239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452003" y="88689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Brand Reputation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7452003" y="115824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conduct significantly strengthens a company's public image, enhancing its reputation and building positive brand associations.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7452003" y="160317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Societal Impact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7452003" y="187452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businesses make a positive contribution to society by addressing social and environmental challenges, leading to community development and well-being.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7452003" y="2319457"/>
            <a:ext cx="1323975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Long-term Success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7452003" y="2590800"/>
            <a:ext cx="6762393" cy="33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0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embracing ethical practices, companies secure their long-term viability and success, paving the way for a sustainable and prosperous future.</a:t>
            </a:r>
            <a:endParaRPr 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9E1789-9EBC-4D4D-BC6A-744AE6894CAD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0619"/>
            <a:ext cx="1075324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EAEF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Conclusion: Ethics as a Strategic Imperative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157532"/>
            <a:ext cx="6422231" cy="1778556"/>
          </a:xfrm>
          <a:prstGeom prst="roundRect">
            <a:avLst>
              <a:gd name="adj" fmla="val 4687"/>
            </a:avLst>
          </a:prstGeom>
          <a:solidFill>
            <a:srgbClr val="282D5E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23558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Long-Term Viability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2785110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Ethics is essential for the long-term viability and success of any organization. It's not just a cost; it's an investment in the future.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14379" y="2157532"/>
            <a:ext cx="6422231" cy="1778556"/>
          </a:xfrm>
          <a:prstGeom prst="roundRect">
            <a:avLst>
              <a:gd name="adj" fmla="val 4687"/>
            </a:avLst>
          </a:prstGeom>
          <a:solidFill>
            <a:srgbClr val="282D5E"/>
          </a:solidFill>
          <a:ln/>
        </p:spPr>
      </p:sp>
      <p:sp>
        <p:nvSpPr>
          <p:cNvPr id="7" name="Text 5"/>
          <p:cNvSpPr/>
          <p:nvPr/>
        </p:nvSpPr>
        <p:spPr>
          <a:xfrm>
            <a:off x="7612737" y="23558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Stakeholder Trust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12737" y="2785110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practices build trust with all stakeholders, including employees, customers, investors, and the community.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4134445"/>
            <a:ext cx="6422231" cy="1778556"/>
          </a:xfrm>
          <a:prstGeom prst="roundRect">
            <a:avLst>
              <a:gd name="adj" fmla="val 4687"/>
            </a:avLst>
          </a:prstGeom>
          <a:solidFill>
            <a:srgbClr val="282D5E"/>
          </a:solidFill>
          <a:ln/>
        </p:spPr>
      </p:sp>
      <p:sp>
        <p:nvSpPr>
          <p:cNvPr id="10" name="Text 8"/>
          <p:cNvSpPr/>
          <p:nvPr/>
        </p:nvSpPr>
        <p:spPr>
          <a:xfrm>
            <a:off x="992148" y="433280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Value Creation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92148" y="4762024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Ethics drives value creation and innovation by fostering a culture of integrity, creativity, and collaboration.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14379" y="4134445"/>
            <a:ext cx="6422231" cy="1778556"/>
          </a:xfrm>
          <a:prstGeom prst="roundRect">
            <a:avLst>
              <a:gd name="adj" fmla="val 4687"/>
            </a:avLst>
          </a:prstGeom>
          <a:solidFill>
            <a:srgbClr val="282D5E"/>
          </a:solidFill>
          <a:ln/>
        </p:spPr>
      </p:sp>
      <p:sp>
        <p:nvSpPr>
          <p:cNvPr id="13" name="Text 11"/>
          <p:cNvSpPr/>
          <p:nvPr/>
        </p:nvSpPr>
        <p:spPr>
          <a:xfrm>
            <a:off x="7612737" y="4332803"/>
            <a:ext cx="278987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5DCE6"/>
                </a:solidFill>
                <a:latin typeface="Bricolage Grotesque Extra Bold" pitchFamily="34" charset="0"/>
                <a:ea typeface="Bricolage Grotesque Extra Bold" pitchFamily="34" charset="-122"/>
                <a:cs typeface="Bricolage Grotesque Extra Bold" pitchFamily="34" charset="-120"/>
              </a:rPr>
              <a:t>Financial Performance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12737" y="4762024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companies consistently outperform financially, demonstrating the strong link between ethics and profitability.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6136243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DC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 conclusion, business ethics is not just a set of rules or guidelines; it's a strategic imperative that underpins long-term success, drives value creation, and builds trust with all stakeholders. By investing in ethics, companies are investing in their future, ensuring they remain competitive, sustainable, and socially responsible.</a:t>
            </a:r>
            <a:endParaRPr lang="en-US" sz="15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D8CDF-6BCC-6187-E2EF-298A1B64FA9B}"/>
              </a:ext>
            </a:extLst>
          </p:cNvPr>
          <p:cNvSpPr/>
          <p:nvPr/>
        </p:nvSpPr>
        <p:spPr>
          <a:xfrm>
            <a:off x="12868275" y="7772400"/>
            <a:ext cx="1638300" cy="371475"/>
          </a:xfrm>
          <a:prstGeom prst="rect">
            <a:avLst/>
          </a:prstGeom>
          <a:solidFill>
            <a:srgbClr val="090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Custom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Bricolage Grotesque Extra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Dr. Gaurav Jangra</cp:lastModifiedBy>
  <cp:revision>3</cp:revision>
  <dcterms:created xsi:type="dcterms:W3CDTF">2025-07-07T04:59:55Z</dcterms:created>
  <dcterms:modified xsi:type="dcterms:W3CDTF">2025-10-09T05:33:27Z</dcterms:modified>
</cp:coreProperties>
</file>