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Bricolage Grotesque Extra Bold" panose="020B0604020202020204" charset="0"/>
      <p:regular r:id="rId13"/>
    </p:embeddedFont>
    <p:embeddedFont>
      <p:font typeface="Montserrat" panose="000005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0" d="100"/>
          <a:sy n="80" d="100"/>
        </p:scale>
        <p:origin x="13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645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D5E"/>
          </a:solidFill>
          <a:ln/>
        </p:spPr>
      </p:sp>
      <p:sp>
        <p:nvSpPr>
          <p:cNvPr id="3" name="Shape 1"/>
          <p:cNvSpPr/>
          <p:nvPr/>
        </p:nvSpPr>
        <p:spPr>
          <a:xfrm>
            <a:off x="0" y="0"/>
            <a:ext cx="14630400" cy="8229600"/>
          </a:xfrm>
          <a:prstGeom prst="rect">
            <a:avLst/>
          </a:prstGeom>
          <a:solidFill>
            <a:srgbClr val="090E3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80190" y="2328624"/>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EEAEF6"/>
                </a:solidFill>
                <a:latin typeface="Bricolage Grotesque Extra Bold" pitchFamily="34" charset="0"/>
                <a:ea typeface="Bricolage Grotesque Extra Bold" pitchFamily="34" charset="-122"/>
                <a:cs typeface="Bricolage Grotesque Extra Bold" pitchFamily="34" charset="-120"/>
              </a:rPr>
              <a:t>Ethics in Business</a:t>
            </a:r>
            <a:endParaRPr lang="en-US" sz="4450" dirty="0"/>
          </a:p>
        </p:txBody>
      </p:sp>
      <p:sp>
        <p:nvSpPr>
          <p:cNvPr id="4" name="Text 1"/>
          <p:cNvSpPr/>
          <p:nvPr/>
        </p:nvSpPr>
        <p:spPr>
          <a:xfrm>
            <a:off x="6280190" y="3426201"/>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In today's business world, ethics plays a vital role in shaping corporate decisions and stakeholder relationships. This presentation will explore the meaning of ethics, delve into key ethical theories, examine moral issues in business, and emphasize the importance of integrating ethics for long-term success.</a:t>
            </a:r>
            <a:endParaRPr lang="en-US" sz="1750" dirty="0"/>
          </a:p>
        </p:txBody>
      </p:sp>
      <p:sp>
        <p:nvSpPr>
          <p:cNvPr id="5" name="Rectangle 4">
            <a:extLst>
              <a:ext uri="{FF2B5EF4-FFF2-40B4-BE49-F238E27FC236}">
                <a16:creationId xmlns:a16="http://schemas.microsoft.com/office/drawing/2014/main" id="{5673675A-F16B-BE03-15ED-CF5318AB4467}"/>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941E69C9-D7BB-3B84-1197-EF848E33FCBB}"/>
              </a:ext>
            </a:extLst>
          </p:cNvPr>
          <p:cNvSpPr/>
          <p:nvPr/>
        </p:nvSpPr>
        <p:spPr>
          <a:xfrm>
            <a:off x="4999998" y="5847725"/>
            <a:ext cx="7934951" cy="707886"/>
          </a:xfrm>
          <a:prstGeom prst="rect">
            <a:avLst/>
          </a:prstGeom>
          <a:noFill/>
        </p:spPr>
        <p:txBody>
          <a:bodyPr wrap="square" lIns="91440" tIns="45720" rIns="91440" bIns="45720">
            <a:spAutoFit/>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Prof. (Dr.) Gaurav Jangra</a:t>
            </a:r>
          </a:p>
        </p:txBody>
      </p:sp>
      <p:sp>
        <p:nvSpPr>
          <p:cNvPr id="7" name="TextBox 6">
            <a:extLst>
              <a:ext uri="{FF2B5EF4-FFF2-40B4-BE49-F238E27FC236}">
                <a16:creationId xmlns:a16="http://schemas.microsoft.com/office/drawing/2014/main" id="{746F61AA-A387-5F19-E289-8F35C37E7316}"/>
              </a:ext>
            </a:extLst>
          </p:cNvPr>
          <p:cNvSpPr txBox="1"/>
          <p:nvPr/>
        </p:nvSpPr>
        <p:spPr>
          <a:xfrm>
            <a:off x="6515100" y="6591939"/>
            <a:ext cx="3944862" cy="369332"/>
          </a:xfrm>
          <a:prstGeom prst="rect">
            <a:avLst/>
          </a:prstGeom>
          <a:noFill/>
        </p:spPr>
        <p:txBody>
          <a:bodyPr wrap="none" rtlCol="0">
            <a:spAutoFit/>
          </a:bodyPr>
          <a:lstStyle/>
          <a:p>
            <a:r>
              <a:rPr lang="en-IN" dirty="0">
                <a:solidFill>
                  <a:schemeClr val="bg1"/>
                </a:solidFill>
              </a:rPr>
              <a:t>Ph.D., MBA, M.COM, JRF, NET, BBA, </a:t>
            </a:r>
            <a:r>
              <a:rPr lang="en-IN" dirty="0" err="1">
                <a:solidFill>
                  <a:schemeClr val="bg1"/>
                </a:solidFill>
              </a:rPr>
              <a:t>B.Ed</a:t>
            </a:r>
            <a:endParaRPr lang="en-IN" dirty="0">
              <a:solidFill>
                <a:schemeClr val="bg1"/>
              </a:solidFill>
            </a:endParaRPr>
          </a:p>
        </p:txBody>
      </p:sp>
      <p:sp>
        <p:nvSpPr>
          <p:cNvPr id="8" name="TextBox 7">
            <a:extLst>
              <a:ext uri="{FF2B5EF4-FFF2-40B4-BE49-F238E27FC236}">
                <a16:creationId xmlns:a16="http://schemas.microsoft.com/office/drawing/2014/main" id="{D1B4F665-2E2E-CED0-9AAF-B193D4482D0A}"/>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513052"/>
            <a:ext cx="9603462" cy="708779"/>
          </a:xfrm>
          <a:prstGeom prst="rect">
            <a:avLst/>
          </a:prstGeom>
          <a:noFill/>
          <a:ln/>
        </p:spPr>
        <p:txBody>
          <a:bodyPr wrap="none" lIns="0" tIns="0" rIns="0" bIns="0" rtlCol="0" anchor="t"/>
          <a:lstStyle/>
          <a:p>
            <a:pPr marL="0" indent="0" algn="l">
              <a:lnSpc>
                <a:spcPts val="5550"/>
              </a:lnSpc>
              <a:buNone/>
            </a:pPr>
            <a:r>
              <a:rPr lang="en-US" sz="4450" b="1" dirty="0">
                <a:solidFill>
                  <a:srgbClr val="EEAEF6"/>
                </a:solidFill>
                <a:latin typeface="Bricolage Grotesque Extra Bold" pitchFamily="34" charset="0"/>
                <a:ea typeface="Bricolage Grotesque Extra Bold" pitchFamily="34" charset="-122"/>
                <a:cs typeface="Bricolage Grotesque Extra Bold" pitchFamily="34" charset="-120"/>
              </a:rPr>
              <a:t>Ethics: People, Principles, Purpose</a:t>
            </a:r>
            <a:endParaRPr lang="en-US" sz="4450" dirty="0"/>
          </a:p>
        </p:txBody>
      </p:sp>
      <p:sp>
        <p:nvSpPr>
          <p:cNvPr id="3" name="Text 1"/>
          <p:cNvSpPr/>
          <p:nvPr/>
        </p:nvSpPr>
        <p:spPr>
          <a:xfrm>
            <a:off x="793790" y="3561993"/>
            <a:ext cx="4536519" cy="566976"/>
          </a:xfrm>
          <a:prstGeom prst="rect">
            <a:avLst/>
          </a:prstGeom>
          <a:noFill/>
          <a:ln/>
        </p:spPr>
        <p:txBody>
          <a:bodyPr wrap="none" lIns="0" tIns="0" rIns="0" bIns="0" rtlCol="0" anchor="t"/>
          <a:lstStyle/>
          <a:p>
            <a:pPr marL="0" indent="0" algn="l">
              <a:lnSpc>
                <a:spcPts val="4450"/>
              </a:lnSpc>
              <a:buNone/>
            </a:pPr>
            <a:r>
              <a:rPr lang="en-US" sz="3550" b="1" dirty="0">
                <a:solidFill>
                  <a:srgbClr val="EEAEF6"/>
                </a:solidFill>
                <a:latin typeface="Bricolage Grotesque Extra Bold" pitchFamily="34" charset="0"/>
                <a:ea typeface="Bricolage Grotesque Extra Bold" pitchFamily="34" charset="-122"/>
                <a:cs typeface="Bricolage Grotesque Extra Bold" pitchFamily="34" charset="-120"/>
              </a:rPr>
              <a:t>Key Takeaways:</a:t>
            </a:r>
            <a:endParaRPr lang="en-US" sz="3550" dirty="0"/>
          </a:p>
        </p:txBody>
      </p:sp>
      <p:sp>
        <p:nvSpPr>
          <p:cNvPr id="4" name="Text 2"/>
          <p:cNvSpPr/>
          <p:nvPr/>
        </p:nvSpPr>
        <p:spPr>
          <a:xfrm>
            <a:off x="793790" y="446913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Ethics in business goes beyond profits—it's about people, principles, and purpose.</a:t>
            </a:r>
            <a:endParaRPr lang="en-US" sz="1750" dirty="0"/>
          </a:p>
        </p:txBody>
      </p:sp>
      <p:sp>
        <p:nvSpPr>
          <p:cNvPr id="5" name="Text 3"/>
          <p:cNvSpPr/>
          <p:nvPr/>
        </p:nvSpPr>
        <p:spPr>
          <a:xfrm>
            <a:off x="793790" y="491132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Integrating different ethical perspectives helps in well-rounded decision-making.</a:t>
            </a:r>
            <a:endParaRPr lang="en-US" sz="1750" dirty="0"/>
          </a:p>
        </p:txBody>
      </p:sp>
      <p:sp>
        <p:nvSpPr>
          <p:cNvPr id="6" name="Text 4"/>
          <p:cNvSpPr/>
          <p:nvPr/>
        </p:nvSpPr>
        <p:spPr>
          <a:xfrm>
            <a:off x="793790" y="535352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Respecting rights and fulfilling responsibilities ensures a just and productive workplace.</a:t>
            </a:r>
            <a:endParaRPr lang="en-US" sz="1750" dirty="0"/>
          </a:p>
        </p:txBody>
      </p:sp>
      <p:sp>
        <p:nvSpPr>
          <p:cNvPr id="7" name="TextBox 6">
            <a:extLst>
              <a:ext uri="{FF2B5EF4-FFF2-40B4-BE49-F238E27FC236}">
                <a16:creationId xmlns:a16="http://schemas.microsoft.com/office/drawing/2014/main" id="{8862961C-FAC4-EE1C-72A3-DDF4CD7D9E4F}"/>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410176"/>
            <a:ext cx="7575471" cy="708779"/>
          </a:xfrm>
          <a:prstGeom prst="rect">
            <a:avLst/>
          </a:prstGeom>
          <a:noFill/>
          <a:ln/>
        </p:spPr>
        <p:txBody>
          <a:bodyPr wrap="none" lIns="0" tIns="0" rIns="0" bIns="0" rtlCol="0" anchor="t"/>
          <a:lstStyle/>
          <a:p>
            <a:pPr marL="0" indent="0" algn="l">
              <a:lnSpc>
                <a:spcPts val="5550"/>
              </a:lnSpc>
              <a:buNone/>
            </a:pPr>
            <a:r>
              <a:rPr lang="en-US" sz="4450" b="1" dirty="0">
                <a:solidFill>
                  <a:srgbClr val="EEAEF6"/>
                </a:solidFill>
                <a:latin typeface="Bricolage Grotesque Extra Bold" pitchFamily="34" charset="0"/>
                <a:ea typeface="Bricolage Grotesque Extra Bold" pitchFamily="34" charset="-122"/>
                <a:cs typeface="Bricolage Grotesque Extra Bold" pitchFamily="34" charset="-120"/>
              </a:rPr>
              <a:t>Defining Ethics in Business</a:t>
            </a:r>
            <a:endParaRPr lang="en-US" sz="4450" dirty="0"/>
          </a:p>
        </p:txBody>
      </p:sp>
      <p:sp>
        <p:nvSpPr>
          <p:cNvPr id="3" name="Text 1"/>
          <p:cNvSpPr/>
          <p:nvPr/>
        </p:nvSpPr>
        <p:spPr>
          <a:xfrm>
            <a:off x="793790" y="268593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EAEF6"/>
                </a:solidFill>
                <a:latin typeface="Bricolage Grotesque Extra Bold" pitchFamily="34" charset="0"/>
                <a:ea typeface="Bricolage Grotesque Extra Bold" pitchFamily="34" charset="-122"/>
                <a:cs typeface="Bricolage Grotesque Extra Bold" pitchFamily="34" charset="-120"/>
              </a:rPr>
              <a:t>Definition of Ethics</a:t>
            </a:r>
            <a:endParaRPr lang="en-US" sz="2200" dirty="0"/>
          </a:p>
        </p:txBody>
      </p:sp>
      <p:sp>
        <p:nvSpPr>
          <p:cNvPr id="4" name="Text 2"/>
          <p:cNvSpPr/>
          <p:nvPr/>
        </p:nvSpPr>
        <p:spPr>
          <a:xfrm>
            <a:off x="793790" y="3267075"/>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Ethics is a branch of philosophy dealing with values related to human conduct, focusing on the rightness and wrongness of actions, and the goodness or badness of motives and ends.</a:t>
            </a:r>
            <a:endParaRPr lang="en-US" sz="1750" dirty="0"/>
          </a:p>
        </p:txBody>
      </p:sp>
      <p:sp>
        <p:nvSpPr>
          <p:cNvPr id="5" name="Text 3"/>
          <p:cNvSpPr/>
          <p:nvPr/>
        </p:nvSpPr>
        <p:spPr>
          <a:xfrm>
            <a:off x="793790" y="494549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EAEF6"/>
                </a:solidFill>
                <a:latin typeface="Bricolage Grotesque Extra Bold" pitchFamily="34" charset="0"/>
                <a:ea typeface="Bricolage Grotesque Extra Bold" pitchFamily="34" charset="-122"/>
                <a:cs typeface="Bricolage Grotesque Extra Bold" pitchFamily="34" charset="-120"/>
              </a:rPr>
              <a:t>Business Ethics</a:t>
            </a:r>
            <a:endParaRPr lang="en-US" sz="2200" dirty="0"/>
          </a:p>
        </p:txBody>
      </p:sp>
      <p:sp>
        <p:nvSpPr>
          <p:cNvPr id="6" name="Text 4"/>
          <p:cNvSpPr/>
          <p:nvPr/>
        </p:nvSpPr>
        <p:spPr>
          <a:xfrm>
            <a:off x="793790" y="5526643"/>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Application of moral principles in the business environment, guiding conduct with honesty, integrity, fairness, and respect for stakeholders.</a:t>
            </a:r>
            <a:endParaRPr lang="en-US" sz="1750" dirty="0"/>
          </a:p>
        </p:txBody>
      </p:sp>
      <p:sp>
        <p:nvSpPr>
          <p:cNvPr id="7" name="Text 5"/>
          <p:cNvSpPr/>
          <p:nvPr/>
        </p:nvSpPr>
        <p:spPr>
          <a:xfrm>
            <a:off x="7599521" y="2685931"/>
            <a:ext cx="3489484" cy="354330"/>
          </a:xfrm>
          <a:prstGeom prst="rect">
            <a:avLst/>
          </a:prstGeom>
          <a:noFill/>
          <a:ln/>
        </p:spPr>
        <p:txBody>
          <a:bodyPr wrap="none" lIns="0" tIns="0" rIns="0" bIns="0" rtlCol="0" anchor="t"/>
          <a:lstStyle/>
          <a:p>
            <a:pPr marL="0" indent="0" algn="l">
              <a:lnSpc>
                <a:spcPts val="2750"/>
              </a:lnSpc>
              <a:buNone/>
            </a:pPr>
            <a:r>
              <a:rPr lang="en-US" sz="2200" b="1" dirty="0">
                <a:solidFill>
                  <a:srgbClr val="EEAEF6"/>
                </a:solidFill>
                <a:latin typeface="Bricolage Grotesque Extra Bold" pitchFamily="34" charset="0"/>
                <a:ea typeface="Bricolage Grotesque Extra Bold" pitchFamily="34" charset="-122"/>
                <a:cs typeface="Bricolage Grotesque Extra Bold" pitchFamily="34" charset="-120"/>
              </a:rPr>
              <a:t>Why is Ethics Important?</a:t>
            </a:r>
            <a:endParaRPr lang="en-US" sz="2200" dirty="0"/>
          </a:p>
        </p:txBody>
      </p:sp>
      <p:sp>
        <p:nvSpPr>
          <p:cNvPr id="8" name="Text 6"/>
          <p:cNvSpPr/>
          <p:nvPr/>
        </p:nvSpPr>
        <p:spPr>
          <a:xfrm>
            <a:off x="7599521" y="3267075"/>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Builds customer trust</a:t>
            </a:r>
            <a:endParaRPr lang="en-US" sz="1750" dirty="0"/>
          </a:p>
        </p:txBody>
      </p:sp>
      <p:sp>
        <p:nvSpPr>
          <p:cNvPr id="9" name="Text 7"/>
          <p:cNvSpPr/>
          <p:nvPr/>
        </p:nvSpPr>
        <p:spPr>
          <a:xfrm>
            <a:off x="7599521" y="370927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Enhances brand reputation</a:t>
            </a:r>
            <a:endParaRPr lang="en-US" sz="1750" dirty="0"/>
          </a:p>
        </p:txBody>
      </p:sp>
      <p:sp>
        <p:nvSpPr>
          <p:cNvPr id="10" name="Text 8"/>
          <p:cNvSpPr/>
          <p:nvPr/>
        </p:nvSpPr>
        <p:spPr>
          <a:xfrm>
            <a:off x="7599521" y="415147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Promotes compliance</a:t>
            </a:r>
            <a:endParaRPr lang="en-US" sz="1750" dirty="0"/>
          </a:p>
        </p:txBody>
      </p:sp>
      <p:sp>
        <p:nvSpPr>
          <p:cNvPr id="11" name="Text 9"/>
          <p:cNvSpPr/>
          <p:nvPr/>
        </p:nvSpPr>
        <p:spPr>
          <a:xfrm>
            <a:off x="7599521" y="459366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Reduces legal risk</a:t>
            </a:r>
            <a:endParaRPr lang="en-US" sz="1750" dirty="0"/>
          </a:p>
        </p:txBody>
      </p:sp>
      <p:sp>
        <p:nvSpPr>
          <p:cNvPr id="12" name="Text 10"/>
          <p:cNvSpPr/>
          <p:nvPr/>
        </p:nvSpPr>
        <p:spPr>
          <a:xfrm>
            <a:off x="7599521" y="503586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Encourages sustainability</a:t>
            </a:r>
            <a:endParaRPr lang="en-US" sz="1750" dirty="0"/>
          </a:p>
        </p:txBody>
      </p:sp>
      <p:sp>
        <p:nvSpPr>
          <p:cNvPr id="13" name="Rectangle 12">
            <a:extLst>
              <a:ext uri="{FF2B5EF4-FFF2-40B4-BE49-F238E27FC236}">
                <a16:creationId xmlns:a16="http://schemas.microsoft.com/office/drawing/2014/main" id="{E1D9498D-7D9F-4D37-A756-2302CADF75B2}"/>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CB2B71DD-BA2C-2018-98D8-806ACB43C48A}"/>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45231"/>
            <a:ext cx="8678704" cy="708779"/>
          </a:xfrm>
          <a:prstGeom prst="rect">
            <a:avLst/>
          </a:prstGeom>
          <a:noFill/>
          <a:ln/>
        </p:spPr>
        <p:txBody>
          <a:bodyPr wrap="none" lIns="0" tIns="0" rIns="0" bIns="0" rtlCol="0" anchor="t"/>
          <a:lstStyle/>
          <a:p>
            <a:pPr marL="0" indent="0" algn="l">
              <a:lnSpc>
                <a:spcPts val="5550"/>
              </a:lnSpc>
              <a:buNone/>
            </a:pPr>
            <a:r>
              <a:rPr lang="en-US" sz="4450" b="1" dirty="0">
                <a:solidFill>
                  <a:srgbClr val="EEAEF6"/>
                </a:solidFill>
                <a:latin typeface="Bricolage Grotesque Extra Bold" pitchFamily="34" charset="0"/>
                <a:ea typeface="Bricolage Grotesque Extra Bold" pitchFamily="34" charset="-122"/>
                <a:cs typeface="Bricolage Grotesque Extra Bold" pitchFamily="34" charset="-120"/>
              </a:rPr>
              <a:t>Ethical Theory A: Utilitarianism</a:t>
            </a:r>
            <a:endParaRPr lang="en-US" sz="4450" dirty="0"/>
          </a:p>
        </p:txBody>
      </p:sp>
      <p:sp>
        <p:nvSpPr>
          <p:cNvPr id="3" name="Shape 1"/>
          <p:cNvSpPr/>
          <p:nvPr/>
        </p:nvSpPr>
        <p:spPr>
          <a:xfrm>
            <a:off x="793790" y="3007638"/>
            <a:ext cx="4196358" cy="2758559"/>
          </a:xfrm>
          <a:prstGeom prst="roundRect">
            <a:avLst>
              <a:gd name="adj" fmla="val 3454"/>
            </a:avLst>
          </a:prstGeom>
          <a:solidFill>
            <a:srgbClr val="282D5E"/>
          </a:solidFill>
          <a:ln/>
        </p:spPr>
      </p:sp>
      <p:sp>
        <p:nvSpPr>
          <p:cNvPr id="4" name="Text 2"/>
          <p:cNvSpPr/>
          <p:nvPr/>
        </p:nvSpPr>
        <p:spPr>
          <a:xfrm>
            <a:off x="1020604" y="323445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5DCE6"/>
                </a:solidFill>
                <a:latin typeface="Bricolage Grotesque Extra Bold" pitchFamily="34" charset="0"/>
                <a:ea typeface="Bricolage Grotesque Extra Bold" pitchFamily="34" charset="-122"/>
                <a:cs typeface="Bricolage Grotesque Extra Bold" pitchFamily="34" charset="-120"/>
              </a:rPr>
              <a:t>Overview</a:t>
            </a:r>
            <a:endParaRPr lang="en-US" sz="2200" dirty="0"/>
          </a:p>
        </p:txBody>
      </p:sp>
      <p:sp>
        <p:nvSpPr>
          <p:cNvPr id="5" name="Text 3"/>
          <p:cNvSpPr/>
          <p:nvPr/>
        </p:nvSpPr>
        <p:spPr>
          <a:xfrm>
            <a:off x="1020604" y="3724870"/>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Morality of an action is judged by its consequences, maximizing happiness and minimizing suffering for the greatest number.</a:t>
            </a:r>
            <a:endParaRPr lang="en-US" sz="1750" dirty="0"/>
          </a:p>
        </p:txBody>
      </p:sp>
      <p:sp>
        <p:nvSpPr>
          <p:cNvPr id="6" name="Shape 4"/>
          <p:cNvSpPr/>
          <p:nvPr/>
        </p:nvSpPr>
        <p:spPr>
          <a:xfrm>
            <a:off x="5216962" y="3007638"/>
            <a:ext cx="4196358" cy="2758559"/>
          </a:xfrm>
          <a:prstGeom prst="roundRect">
            <a:avLst>
              <a:gd name="adj" fmla="val 3454"/>
            </a:avLst>
          </a:prstGeom>
          <a:solidFill>
            <a:srgbClr val="282D5E"/>
          </a:solidFill>
          <a:ln/>
        </p:spPr>
      </p:sp>
      <p:sp>
        <p:nvSpPr>
          <p:cNvPr id="7" name="Text 5"/>
          <p:cNvSpPr/>
          <p:nvPr/>
        </p:nvSpPr>
        <p:spPr>
          <a:xfrm>
            <a:off x="5443776" y="323445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5DCE6"/>
                </a:solidFill>
                <a:latin typeface="Bricolage Grotesque Extra Bold" pitchFamily="34" charset="0"/>
                <a:ea typeface="Bricolage Grotesque Extra Bold" pitchFamily="34" charset="-122"/>
                <a:cs typeface="Bricolage Grotesque Extra Bold" pitchFamily="34" charset="-120"/>
              </a:rPr>
              <a:t>Key Concepts</a:t>
            </a:r>
            <a:endParaRPr lang="en-US" sz="2200" dirty="0"/>
          </a:p>
        </p:txBody>
      </p:sp>
      <p:sp>
        <p:nvSpPr>
          <p:cNvPr id="8" name="Text 6"/>
          <p:cNvSpPr/>
          <p:nvPr/>
        </p:nvSpPr>
        <p:spPr>
          <a:xfrm>
            <a:off x="5443776" y="3724870"/>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Act Utilitarianism focuses on individual actions, while Rule Utilitarianism focuses on rules that generally bring the greatest good.</a:t>
            </a:r>
            <a:endParaRPr lang="en-US" sz="1750" dirty="0"/>
          </a:p>
        </p:txBody>
      </p:sp>
      <p:sp>
        <p:nvSpPr>
          <p:cNvPr id="9" name="Shape 7"/>
          <p:cNvSpPr/>
          <p:nvPr/>
        </p:nvSpPr>
        <p:spPr>
          <a:xfrm>
            <a:off x="9640133" y="3007638"/>
            <a:ext cx="4196358" cy="2758559"/>
          </a:xfrm>
          <a:prstGeom prst="roundRect">
            <a:avLst>
              <a:gd name="adj" fmla="val 3454"/>
            </a:avLst>
          </a:prstGeom>
          <a:solidFill>
            <a:srgbClr val="282D5E"/>
          </a:solidFill>
          <a:ln/>
        </p:spPr>
      </p:sp>
      <p:sp>
        <p:nvSpPr>
          <p:cNvPr id="10" name="Text 8"/>
          <p:cNvSpPr/>
          <p:nvPr/>
        </p:nvSpPr>
        <p:spPr>
          <a:xfrm>
            <a:off x="9866948" y="323445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5DCE6"/>
                </a:solidFill>
                <a:latin typeface="Bricolage Grotesque Extra Bold" pitchFamily="34" charset="0"/>
                <a:ea typeface="Bricolage Grotesque Extra Bold" pitchFamily="34" charset="-122"/>
                <a:cs typeface="Bricolage Grotesque Extra Bold" pitchFamily="34" charset="-120"/>
              </a:rPr>
              <a:t>Application</a:t>
            </a:r>
            <a:endParaRPr lang="en-US" sz="2200" dirty="0"/>
          </a:p>
        </p:txBody>
      </p:sp>
      <p:sp>
        <p:nvSpPr>
          <p:cNvPr id="11" name="Text 9"/>
          <p:cNvSpPr/>
          <p:nvPr/>
        </p:nvSpPr>
        <p:spPr>
          <a:xfrm>
            <a:off x="9866948" y="3724870"/>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Evaluating the total impact on stakeholders when making decisions, such as closing a loss-making unit or setting environmental policies.</a:t>
            </a:r>
            <a:endParaRPr lang="en-US" sz="1750" dirty="0"/>
          </a:p>
        </p:txBody>
      </p:sp>
      <p:sp>
        <p:nvSpPr>
          <p:cNvPr id="12" name="Text 10"/>
          <p:cNvSpPr/>
          <p:nvPr/>
        </p:nvSpPr>
        <p:spPr>
          <a:xfrm>
            <a:off x="793790" y="602134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Criticism: May justify immoral actions and ignore individual rights if they lead to greater overall happiness.</a:t>
            </a:r>
            <a:endParaRPr lang="en-US" sz="1750" dirty="0"/>
          </a:p>
        </p:txBody>
      </p:sp>
      <p:sp>
        <p:nvSpPr>
          <p:cNvPr id="13" name="Rectangle 12">
            <a:extLst>
              <a:ext uri="{FF2B5EF4-FFF2-40B4-BE49-F238E27FC236}">
                <a16:creationId xmlns:a16="http://schemas.microsoft.com/office/drawing/2014/main" id="{727C1341-00E0-B9BF-FC64-A07F1B492F2F}"/>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A72FB235-FC12-C0E1-A95E-FF2AC540BF43}"/>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145143"/>
            <a:ext cx="9758243" cy="708779"/>
          </a:xfrm>
          <a:prstGeom prst="rect">
            <a:avLst/>
          </a:prstGeom>
          <a:noFill/>
          <a:ln/>
        </p:spPr>
        <p:txBody>
          <a:bodyPr wrap="none" lIns="0" tIns="0" rIns="0" bIns="0" rtlCol="0" anchor="t"/>
          <a:lstStyle/>
          <a:p>
            <a:pPr marL="0" indent="0" algn="l">
              <a:lnSpc>
                <a:spcPts val="5550"/>
              </a:lnSpc>
              <a:buNone/>
            </a:pPr>
            <a:r>
              <a:rPr lang="en-US" sz="4450" b="1" dirty="0">
                <a:solidFill>
                  <a:srgbClr val="EEAEF6"/>
                </a:solidFill>
                <a:latin typeface="Bricolage Grotesque Extra Bold" pitchFamily="34" charset="0"/>
                <a:ea typeface="Bricolage Grotesque Extra Bold" pitchFamily="34" charset="-122"/>
                <a:cs typeface="Bricolage Grotesque Extra Bold" pitchFamily="34" charset="-120"/>
              </a:rPr>
              <a:t>Ethical Theory B: Rights and Duties</a:t>
            </a:r>
            <a:endParaRPr lang="en-US" sz="4450" dirty="0"/>
          </a:p>
        </p:txBody>
      </p:sp>
      <p:pic>
        <p:nvPicPr>
          <p:cNvPr id="3" name="Image 0" descr="preencoded.png"/>
          <p:cNvPicPr>
            <a:picLocks noChangeAspect="1"/>
          </p:cNvPicPr>
          <p:nvPr/>
        </p:nvPicPr>
        <p:blipFill>
          <a:blip r:embed="rId3"/>
          <a:stretch>
            <a:fillRect/>
          </a:stretch>
        </p:blipFill>
        <p:spPr>
          <a:xfrm>
            <a:off x="793790" y="2307550"/>
            <a:ext cx="6521410" cy="907256"/>
          </a:xfrm>
          <a:prstGeom prst="rect">
            <a:avLst/>
          </a:prstGeom>
        </p:spPr>
      </p:pic>
      <p:sp>
        <p:nvSpPr>
          <p:cNvPr id="4" name="Text 1"/>
          <p:cNvSpPr/>
          <p:nvPr/>
        </p:nvSpPr>
        <p:spPr>
          <a:xfrm>
            <a:off x="1020604" y="344162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5DCE6"/>
                </a:solidFill>
                <a:latin typeface="Bricolage Grotesque Extra Bold" pitchFamily="34" charset="0"/>
                <a:ea typeface="Bricolage Grotesque Extra Bold" pitchFamily="34" charset="-122"/>
                <a:cs typeface="Bricolage Grotesque Extra Bold" pitchFamily="34" charset="-120"/>
              </a:rPr>
              <a:t>Overview</a:t>
            </a:r>
            <a:endParaRPr lang="en-US" sz="2200" dirty="0"/>
          </a:p>
        </p:txBody>
      </p:sp>
      <p:sp>
        <p:nvSpPr>
          <p:cNvPr id="5" name="Text 2"/>
          <p:cNvSpPr/>
          <p:nvPr/>
        </p:nvSpPr>
        <p:spPr>
          <a:xfrm>
            <a:off x="1020604" y="3932039"/>
            <a:ext cx="6067782" cy="1088708"/>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Actions are morally right if they respect the rights and dignity of individuals. People have rights, and others have a duty to respect them.</a:t>
            </a:r>
            <a:endParaRPr lang="en-US" sz="1750" dirty="0"/>
          </a:p>
        </p:txBody>
      </p:sp>
      <p:pic>
        <p:nvPicPr>
          <p:cNvPr id="6" name="Image 1" descr="preencoded.png"/>
          <p:cNvPicPr>
            <a:picLocks noChangeAspect="1"/>
          </p:cNvPicPr>
          <p:nvPr/>
        </p:nvPicPr>
        <p:blipFill>
          <a:blip r:embed="rId4"/>
          <a:stretch>
            <a:fillRect/>
          </a:stretch>
        </p:blipFill>
        <p:spPr>
          <a:xfrm>
            <a:off x="7315200" y="2307550"/>
            <a:ext cx="6521410" cy="907256"/>
          </a:xfrm>
          <a:prstGeom prst="rect">
            <a:avLst/>
          </a:prstGeom>
        </p:spPr>
      </p:pic>
      <p:sp>
        <p:nvSpPr>
          <p:cNvPr id="7" name="Text 3"/>
          <p:cNvSpPr/>
          <p:nvPr/>
        </p:nvSpPr>
        <p:spPr>
          <a:xfrm>
            <a:off x="7542014" y="344162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5DCE6"/>
                </a:solidFill>
                <a:latin typeface="Bricolage Grotesque Extra Bold" pitchFamily="34" charset="0"/>
                <a:ea typeface="Bricolage Grotesque Extra Bold" pitchFamily="34" charset="-122"/>
                <a:cs typeface="Bricolage Grotesque Extra Bold" pitchFamily="34" charset="-120"/>
              </a:rPr>
              <a:t>Common Rights</a:t>
            </a:r>
            <a:endParaRPr lang="en-US" sz="2200" dirty="0"/>
          </a:p>
        </p:txBody>
      </p:sp>
      <p:sp>
        <p:nvSpPr>
          <p:cNvPr id="8" name="Text 4"/>
          <p:cNvSpPr/>
          <p:nvPr/>
        </p:nvSpPr>
        <p:spPr>
          <a:xfrm>
            <a:off x="7542014" y="3932039"/>
            <a:ext cx="6067782"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privacy</a:t>
            </a:r>
            <a:endParaRPr lang="en-US" sz="1750" dirty="0"/>
          </a:p>
        </p:txBody>
      </p:sp>
      <p:sp>
        <p:nvSpPr>
          <p:cNvPr id="9" name="Text 5"/>
          <p:cNvSpPr/>
          <p:nvPr/>
        </p:nvSpPr>
        <p:spPr>
          <a:xfrm>
            <a:off x="7542014" y="4374237"/>
            <a:ext cx="6067782"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fair wages</a:t>
            </a:r>
            <a:endParaRPr lang="en-US" sz="1750" dirty="0"/>
          </a:p>
        </p:txBody>
      </p:sp>
      <p:sp>
        <p:nvSpPr>
          <p:cNvPr id="10" name="Text 6"/>
          <p:cNvSpPr/>
          <p:nvPr/>
        </p:nvSpPr>
        <p:spPr>
          <a:xfrm>
            <a:off x="7542014" y="4816435"/>
            <a:ext cx="6067782"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equal opportunity</a:t>
            </a:r>
            <a:endParaRPr lang="en-US" sz="1750" dirty="0"/>
          </a:p>
        </p:txBody>
      </p:sp>
      <p:sp>
        <p:nvSpPr>
          <p:cNvPr id="11" name="Text 7"/>
          <p:cNvSpPr/>
          <p:nvPr/>
        </p:nvSpPr>
        <p:spPr>
          <a:xfrm>
            <a:off x="7542014" y="5258633"/>
            <a:ext cx="6067782"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safety</a:t>
            </a:r>
            <a:endParaRPr lang="en-US" sz="1750" dirty="0"/>
          </a:p>
        </p:txBody>
      </p:sp>
      <p:sp>
        <p:nvSpPr>
          <p:cNvPr id="12" name="Text 8"/>
          <p:cNvSpPr/>
          <p:nvPr/>
        </p:nvSpPr>
        <p:spPr>
          <a:xfrm>
            <a:off x="793790" y="6103501"/>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Business Examples: Respecting customer privacy and providing a safe workplace as a matter of duty.</a:t>
            </a:r>
            <a:endParaRPr lang="en-US" sz="1750" dirty="0"/>
          </a:p>
        </p:txBody>
      </p:sp>
      <p:sp>
        <p:nvSpPr>
          <p:cNvPr id="13" name="Text 9"/>
          <p:cNvSpPr/>
          <p:nvPr/>
        </p:nvSpPr>
        <p:spPr>
          <a:xfrm>
            <a:off x="793790" y="6721554"/>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Criticism: May lead to conflicts between competing rights and be rigid in complex scenarios.</a:t>
            </a:r>
            <a:endParaRPr lang="en-US" sz="1750" dirty="0"/>
          </a:p>
        </p:txBody>
      </p:sp>
      <p:sp>
        <p:nvSpPr>
          <p:cNvPr id="14" name="Rectangle 13">
            <a:extLst>
              <a:ext uri="{FF2B5EF4-FFF2-40B4-BE49-F238E27FC236}">
                <a16:creationId xmlns:a16="http://schemas.microsoft.com/office/drawing/2014/main" id="{54F12E8E-95B4-CDEC-5B4E-EE5AE0B574CF}"/>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7890F7B6-5709-4FEB-83FA-C7C99D85A3E9}"/>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06398" y="556498"/>
            <a:ext cx="9332714" cy="630674"/>
          </a:xfrm>
          <a:prstGeom prst="rect">
            <a:avLst/>
          </a:prstGeom>
          <a:noFill/>
          <a:ln/>
        </p:spPr>
        <p:txBody>
          <a:bodyPr wrap="none" lIns="0" tIns="0" rIns="0" bIns="0" rtlCol="0" anchor="t"/>
          <a:lstStyle/>
          <a:p>
            <a:pPr marL="0" indent="0" algn="l">
              <a:lnSpc>
                <a:spcPts val="4950"/>
              </a:lnSpc>
              <a:buNone/>
            </a:pPr>
            <a:r>
              <a:rPr lang="en-US" sz="3950" b="1" dirty="0">
                <a:solidFill>
                  <a:srgbClr val="EEAEF6"/>
                </a:solidFill>
                <a:latin typeface="Bricolage Grotesque Extra Bold" pitchFamily="34" charset="0"/>
                <a:ea typeface="Bricolage Grotesque Extra Bold" pitchFamily="34" charset="-122"/>
                <a:cs typeface="Bricolage Grotesque Extra Bold" pitchFamily="34" charset="-120"/>
              </a:rPr>
              <a:t>Ethical Theory C: Justice and Fairness</a:t>
            </a:r>
            <a:endParaRPr lang="en-US" sz="3950" dirty="0"/>
          </a:p>
        </p:txBody>
      </p:sp>
      <p:sp>
        <p:nvSpPr>
          <p:cNvPr id="3" name="Shape 1"/>
          <p:cNvSpPr/>
          <p:nvPr/>
        </p:nvSpPr>
        <p:spPr>
          <a:xfrm>
            <a:off x="7303770" y="1590794"/>
            <a:ext cx="22860" cy="4982408"/>
          </a:xfrm>
          <a:prstGeom prst="roundRect">
            <a:avLst>
              <a:gd name="adj" fmla="val 370830"/>
            </a:avLst>
          </a:prstGeom>
          <a:solidFill>
            <a:srgbClr val="414677"/>
          </a:solidFill>
          <a:ln/>
        </p:spPr>
      </p:sp>
      <p:sp>
        <p:nvSpPr>
          <p:cNvPr id="4" name="Shape 2"/>
          <p:cNvSpPr/>
          <p:nvPr/>
        </p:nvSpPr>
        <p:spPr>
          <a:xfrm>
            <a:off x="6505575" y="1806416"/>
            <a:ext cx="605433" cy="22860"/>
          </a:xfrm>
          <a:prstGeom prst="roundRect">
            <a:avLst>
              <a:gd name="adj" fmla="val 370830"/>
            </a:avLst>
          </a:prstGeom>
          <a:solidFill>
            <a:srgbClr val="414677"/>
          </a:solidFill>
          <a:ln/>
        </p:spPr>
      </p:sp>
      <p:sp>
        <p:nvSpPr>
          <p:cNvPr id="5" name="Shape 3"/>
          <p:cNvSpPr/>
          <p:nvPr/>
        </p:nvSpPr>
        <p:spPr>
          <a:xfrm>
            <a:off x="7088148" y="1590794"/>
            <a:ext cx="454104" cy="454104"/>
          </a:xfrm>
          <a:prstGeom prst="roundRect">
            <a:avLst>
              <a:gd name="adj" fmla="val 18668"/>
            </a:avLst>
          </a:prstGeom>
          <a:solidFill>
            <a:srgbClr val="282D5E"/>
          </a:solidFill>
          <a:ln/>
        </p:spPr>
      </p:sp>
      <p:sp>
        <p:nvSpPr>
          <p:cNvPr id="6" name="Text 4"/>
          <p:cNvSpPr/>
          <p:nvPr/>
        </p:nvSpPr>
        <p:spPr>
          <a:xfrm>
            <a:off x="7163872" y="1628656"/>
            <a:ext cx="302657" cy="378381"/>
          </a:xfrm>
          <a:prstGeom prst="rect">
            <a:avLst/>
          </a:prstGeom>
          <a:noFill/>
          <a:ln/>
        </p:spPr>
        <p:txBody>
          <a:bodyPr wrap="none" lIns="0" tIns="0" rIns="0" bIns="0" rtlCol="0" anchor="t"/>
          <a:lstStyle/>
          <a:p>
            <a:pPr marL="0" indent="0" algn="ctr">
              <a:lnSpc>
                <a:spcPts val="2350"/>
              </a:lnSpc>
              <a:buNone/>
            </a:pPr>
            <a:r>
              <a:rPr lang="en-US" sz="2350" b="1" dirty="0">
                <a:solidFill>
                  <a:srgbClr val="E5DCE6"/>
                </a:solidFill>
                <a:latin typeface="Bricolage Grotesque Extra Bold" pitchFamily="34" charset="0"/>
                <a:ea typeface="Bricolage Grotesque Extra Bold" pitchFamily="34" charset="-122"/>
                <a:cs typeface="Bricolage Grotesque Extra Bold" pitchFamily="34" charset="-120"/>
              </a:rPr>
              <a:t>1</a:t>
            </a:r>
            <a:endParaRPr lang="en-US" sz="2350" dirty="0"/>
          </a:p>
        </p:txBody>
      </p:sp>
      <p:sp>
        <p:nvSpPr>
          <p:cNvPr id="7" name="Text 5"/>
          <p:cNvSpPr/>
          <p:nvPr/>
        </p:nvSpPr>
        <p:spPr>
          <a:xfrm>
            <a:off x="3783092" y="1660088"/>
            <a:ext cx="2522934" cy="315278"/>
          </a:xfrm>
          <a:prstGeom prst="rect">
            <a:avLst/>
          </a:prstGeom>
          <a:noFill/>
          <a:ln/>
        </p:spPr>
        <p:txBody>
          <a:bodyPr wrap="none" lIns="0" tIns="0" rIns="0" bIns="0" rtlCol="0" anchor="t"/>
          <a:lstStyle/>
          <a:p>
            <a:pPr marL="0" indent="0" algn="r">
              <a:lnSpc>
                <a:spcPts val="2450"/>
              </a:lnSpc>
              <a:buNone/>
            </a:pPr>
            <a:r>
              <a:rPr lang="en-US" sz="1950" b="1" dirty="0">
                <a:solidFill>
                  <a:srgbClr val="E5DCE6"/>
                </a:solidFill>
                <a:latin typeface="Bricolage Grotesque Extra Bold" pitchFamily="34" charset="0"/>
                <a:ea typeface="Bricolage Grotesque Extra Bold" pitchFamily="34" charset="-122"/>
                <a:cs typeface="Bricolage Grotesque Extra Bold" pitchFamily="34" charset="-120"/>
              </a:rPr>
              <a:t>Distributive Justice</a:t>
            </a:r>
            <a:endParaRPr lang="en-US" sz="1950" dirty="0"/>
          </a:p>
        </p:txBody>
      </p:sp>
      <p:sp>
        <p:nvSpPr>
          <p:cNvPr id="8" name="Text 6"/>
          <p:cNvSpPr/>
          <p:nvPr/>
        </p:nvSpPr>
        <p:spPr>
          <a:xfrm>
            <a:off x="706398" y="2096453"/>
            <a:ext cx="5599628" cy="645795"/>
          </a:xfrm>
          <a:prstGeom prst="rect">
            <a:avLst/>
          </a:prstGeom>
          <a:noFill/>
          <a:ln/>
        </p:spPr>
        <p:txBody>
          <a:bodyPr wrap="square" lIns="0" tIns="0" rIns="0" bIns="0" rtlCol="0" anchor="t"/>
          <a:lstStyle/>
          <a:p>
            <a:pPr marL="0" indent="0" algn="r">
              <a:lnSpc>
                <a:spcPts val="2500"/>
              </a:lnSpc>
              <a:buNone/>
            </a:pPr>
            <a:r>
              <a:rPr lang="en-US" sz="1550" dirty="0">
                <a:solidFill>
                  <a:srgbClr val="E5DCE6"/>
                </a:solidFill>
                <a:latin typeface="Montserrat" pitchFamily="34" charset="0"/>
                <a:ea typeface="Montserrat" pitchFamily="34" charset="-122"/>
                <a:cs typeface="Montserrat" pitchFamily="34" charset="-120"/>
              </a:rPr>
              <a:t>Fair distribution of wealth, opportunities, and privileges.</a:t>
            </a:r>
            <a:endParaRPr lang="en-US" sz="1550" dirty="0"/>
          </a:p>
        </p:txBody>
      </p:sp>
      <p:sp>
        <p:nvSpPr>
          <p:cNvPr id="9" name="Shape 7"/>
          <p:cNvSpPr/>
          <p:nvPr/>
        </p:nvSpPr>
        <p:spPr>
          <a:xfrm>
            <a:off x="7519392" y="3017282"/>
            <a:ext cx="605433" cy="22860"/>
          </a:xfrm>
          <a:prstGeom prst="roundRect">
            <a:avLst>
              <a:gd name="adj" fmla="val 370830"/>
            </a:avLst>
          </a:prstGeom>
          <a:solidFill>
            <a:srgbClr val="414677"/>
          </a:solidFill>
          <a:ln/>
        </p:spPr>
      </p:sp>
      <p:sp>
        <p:nvSpPr>
          <p:cNvPr id="10" name="Shape 8"/>
          <p:cNvSpPr/>
          <p:nvPr/>
        </p:nvSpPr>
        <p:spPr>
          <a:xfrm>
            <a:off x="7088148" y="2801660"/>
            <a:ext cx="454104" cy="454104"/>
          </a:xfrm>
          <a:prstGeom prst="roundRect">
            <a:avLst>
              <a:gd name="adj" fmla="val 18668"/>
            </a:avLst>
          </a:prstGeom>
          <a:solidFill>
            <a:srgbClr val="282D5E"/>
          </a:solidFill>
          <a:ln/>
        </p:spPr>
      </p:sp>
      <p:sp>
        <p:nvSpPr>
          <p:cNvPr id="11" name="Text 9"/>
          <p:cNvSpPr/>
          <p:nvPr/>
        </p:nvSpPr>
        <p:spPr>
          <a:xfrm>
            <a:off x="7163872" y="2839522"/>
            <a:ext cx="302657" cy="378381"/>
          </a:xfrm>
          <a:prstGeom prst="rect">
            <a:avLst/>
          </a:prstGeom>
          <a:noFill/>
          <a:ln/>
        </p:spPr>
        <p:txBody>
          <a:bodyPr wrap="none" lIns="0" tIns="0" rIns="0" bIns="0" rtlCol="0" anchor="t"/>
          <a:lstStyle/>
          <a:p>
            <a:pPr marL="0" indent="0" algn="ctr">
              <a:lnSpc>
                <a:spcPts val="2350"/>
              </a:lnSpc>
              <a:buNone/>
            </a:pPr>
            <a:r>
              <a:rPr lang="en-US" sz="2350" b="1" dirty="0">
                <a:solidFill>
                  <a:srgbClr val="E5DCE6"/>
                </a:solidFill>
                <a:latin typeface="Bricolage Grotesque Extra Bold" pitchFamily="34" charset="0"/>
                <a:ea typeface="Bricolage Grotesque Extra Bold" pitchFamily="34" charset="-122"/>
                <a:cs typeface="Bricolage Grotesque Extra Bold" pitchFamily="34" charset="-120"/>
              </a:rPr>
              <a:t>2</a:t>
            </a:r>
            <a:endParaRPr lang="en-US" sz="2350" dirty="0"/>
          </a:p>
        </p:txBody>
      </p:sp>
      <p:sp>
        <p:nvSpPr>
          <p:cNvPr id="12" name="Text 10"/>
          <p:cNvSpPr/>
          <p:nvPr/>
        </p:nvSpPr>
        <p:spPr>
          <a:xfrm>
            <a:off x="8324374" y="2870954"/>
            <a:ext cx="2522934" cy="315278"/>
          </a:xfrm>
          <a:prstGeom prst="rect">
            <a:avLst/>
          </a:prstGeom>
          <a:noFill/>
          <a:ln/>
        </p:spPr>
        <p:txBody>
          <a:bodyPr wrap="none" lIns="0" tIns="0" rIns="0" bIns="0" rtlCol="0" anchor="t"/>
          <a:lstStyle/>
          <a:p>
            <a:pPr marL="0" indent="0" algn="l">
              <a:lnSpc>
                <a:spcPts val="2450"/>
              </a:lnSpc>
              <a:buNone/>
            </a:pPr>
            <a:r>
              <a:rPr lang="en-US" sz="1950" b="1" dirty="0">
                <a:solidFill>
                  <a:srgbClr val="E5DCE6"/>
                </a:solidFill>
                <a:latin typeface="Bricolage Grotesque Extra Bold" pitchFamily="34" charset="0"/>
                <a:ea typeface="Bricolage Grotesque Extra Bold" pitchFamily="34" charset="-122"/>
                <a:cs typeface="Bricolage Grotesque Extra Bold" pitchFamily="34" charset="-120"/>
              </a:rPr>
              <a:t>Procedural Justice</a:t>
            </a:r>
            <a:endParaRPr lang="en-US" sz="1950" dirty="0"/>
          </a:p>
        </p:txBody>
      </p:sp>
      <p:sp>
        <p:nvSpPr>
          <p:cNvPr id="13" name="Text 11"/>
          <p:cNvSpPr/>
          <p:nvPr/>
        </p:nvSpPr>
        <p:spPr>
          <a:xfrm>
            <a:off x="8324374" y="3307318"/>
            <a:ext cx="5599628" cy="322898"/>
          </a:xfrm>
          <a:prstGeom prst="rect">
            <a:avLst/>
          </a:prstGeom>
          <a:noFill/>
          <a:ln/>
        </p:spPr>
        <p:txBody>
          <a:bodyPr wrap="none" lIns="0" tIns="0" rIns="0" bIns="0" rtlCol="0" anchor="t"/>
          <a:lstStyle/>
          <a:p>
            <a:pPr marL="0" indent="0" algn="l">
              <a:lnSpc>
                <a:spcPts val="2500"/>
              </a:lnSpc>
              <a:buNone/>
            </a:pPr>
            <a:r>
              <a:rPr lang="en-US" sz="1550" dirty="0">
                <a:solidFill>
                  <a:srgbClr val="E5DCE6"/>
                </a:solidFill>
                <a:latin typeface="Montserrat" pitchFamily="34" charset="0"/>
                <a:ea typeface="Montserrat" pitchFamily="34" charset="-122"/>
                <a:cs typeface="Montserrat" pitchFamily="34" charset="-120"/>
              </a:rPr>
              <a:t>Fair processes and procedures in decision-making.</a:t>
            </a:r>
            <a:endParaRPr lang="en-US" sz="1550" dirty="0"/>
          </a:p>
        </p:txBody>
      </p:sp>
      <p:sp>
        <p:nvSpPr>
          <p:cNvPr id="14" name="Shape 12"/>
          <p:cNvSpPr/>
          <p:nvPr/>
        </p:nvSpPr>
        <p:spPr>
          <a:xfrm>
            <a:off x="6505575" y="4060984"/>
            <a:ext cx="605433" cy="22860"/>
          </a:xfrm>
          <a:prstGeom prst="roundRect">
            <a:avLst>
              <a:gd name="adj" fmla="val 370830"/>
            </a:avLst>
          </a:prstGeom>
          <a:solidFill>
            <a:srgbClr val="414677"/>
          </a:solidFill>
          <a:ln/>
        </p:spPr>
      </p:sp>
      <p:sp>
        <p:nvSpPr>
          <p:cNvPr id="15" name="Shape 13"/>
          <p:cNvSpPr/>
          <p:nvPr/>
        </p:nvSpPr>
        <p:spPr>
          <a:xfrm>
            <a:off x="7088148" y="3845362"/>
            <a:ext cx="454104" cy="454104"/>
          </a:xfrm>
          <a:prstGeom prst="roundRect">
            <a:avLst>
              <a:gd name="adj" fmla="val 18668"/>
            </a:avLst>
          </a:prstGeom>
          <a:solidFill>
            <a:srgbClr val="282D5E"/>
          </a:solidFill>
          <a:ln/>
        </p:spPr>
      </p:sp>
      <p:sp>
        <p:nvSpPr>
          <p:cNvPr id="16" name="Text 14"/>
          <p:cNvSpPr/>
          <p:nvPr/>
        </p:nvSpPr>
        <p:spPr>
          <a:xfrm>
            <a:off x="7163872" y="3883223"/>
            <a:ext cx="302657" cy="378381"/>
          </a:xfrm>
          <a:prstGeom prst="rect">
            <a:avLst/>
          </a:prstGeom>
          <a:noFill/>
          <a:ln/>
        </p:spPr>
        <p:txBody>
          <a:bodyPr wrap="none" lIns="0" tIns="0" rIns="0" bIns="0" rtlCol="0" anchor="t"/>
          <a:lstStyle/>
          <a:p>
            <a:pPr marL="0" indent="0" algn="ctr">
              <a:lnSpc>
                <a:spcPts val="2350"/>
              </a:lnSpc>
              <a:buNone/>
            </a:pPr>
            <a:r>
              <a:rPr lang="en-US" sz="2350" b="1" dirty="0">
                <a:solidFill>
                  <a:srgbClr val="E5DCE6"/>
                </a:solidFill>
                <a:latin typeface="Bricolage Grotesque Extra Bold" pitchFamily="34" charset="0"/>
                <a:ea typeface="Bricolage Grotesque Extra Bold" pitchFamily="34" charset="-122"/>
                <a:cs typeface="Bricolage Grotesque Extra Bold" pitchFamily="34" charset="-120"/>
              </a:rPr>
              <a:t>3</a:t>
            </a:r>
            <a:endParaRPr lang="en-US" sz="2350" dirty="0"/>
          </a:p>
        </p:txBody>
      </p:sp>
      <p:sp>
        <p:nvSpPr>
          <p:cNvPr id="17" name="Text 15"/>
          <p:cNvSpPr/>
          <p:nvPr/>
        </p:nvSpPr>
        <p:spPr>
          <a:xfrm>
            <a:off x="3783092" y="3914656"/>
            <a:ext cx="2522934" cy="315278"/>
          </a:xfrm>
          <a:prstGeom prst="rect">
            <a:avLst/>
          </a:prstGeom>
          <a:noFill/>
          <a:ln/>
        </p:spPr>
        <p:txBody>
          <a:bodyPr wrap="none" lIns="0" tIns="0" rIns="0" bIns="0" rtlCol="0" anchor="t"/>
          <a:lstStyle/>
          <a:p>
            <a:pPr marL="0" indent="0" algn="r">
              <a:lnSpc>
                <a:spcPts val="2450"/>
              </a:lnSpc>
              <a:buNone/>
            </a:pPr>
            <a:r>
              <a:rPr lang="en-US" sz="1950" b="1" dirty="0">
                <a:solidFill>
                  <a:srgbClr val="E5DCE6"/>
                </a:solidFill>
                <a:latin typeface="Bricolage Grotesque Extra Bold" pitchFamily="34" charset="0"/>
                <a:ea typeface="Bricolage Grotesque Extra Bold" pitchFamily="34" charset="-122"/>
                <a:cs typeface="Bricolage Grotesque Extra Bold" pitchFamily="34" charset="-120"/>
              </a:rPr>
              <a:t>Retributive Justice</a:t>
            </a:r>
            <a:endParaRPr lang="en-US" sz="1950" dirty="0"/>
          </a:p>
        </p:txBody>
      </p:sp>
      <p:sp>
        <p:nvSpPr>
          <p:cNvPr id="18" name="Text 16"/>
          <p:cNvSpPr/>
          <p:nvPr/>
        </p:nvSpPr>
        <p:spPr>
          <a:xfrm>
            <a:off x="706398" y="4351020"/>
            <a:ext cx="5599628" cy="322898"/>
          </a:xfrm>
          <a:prstGeom prst="rect">
            <a:avLst/>
          </a:prstGeom>
          <a:noFill/>
          <a:ln/>
        </p:spPr>
        <p:txBody>
          <a:bodyPr wrap="none" lIns="0" tIns="0" rIns="0" bIns="0" rtlCol="0" anchor="t"/>
          <a:lstStyle/>
          <a:p>
            <a:pPr marL="0" indent="0" algn="r">
              <a:lnSpc>
                <a:spcPts val="2500"/>
              </a:lnSpc>
              <a:buNone/>
            </a:pPr>
            <a:r>
              <a:rPr lang="en-US" sz="1550" dirty="0">
                <a:solidFill>
                  <a:srgbClr val="E5DCE6"/>
                </a:solidFill>
                <a:latin typeface="Montserrat" pitchFamily="34" charset="0"/>
                <a:ea typeface="Montserrat" pitchFamily="34" charset="-122"/>
                <a:cs typeface="Montserrat" pitchFamily="34" charset="-120"/>
              </a:rPr>
              <a:t>Fairness in punishment for wrongdoing.</a:t>
            </a:r>
            <a:endParaRPr lang="en-US" sz="1550" dirty="0"/>
          </a:p>
        </p:txBody>
      </p:sp>
      <p:sp>
        <p:nvSpPr>
          <p:cNvPr id="19" name="Shape 17"/>
          <p:cNvSpPr/>
          <p:nvPr/>
        </p:nvSpPr>
        <p:spPr>
          <a:xfrm>
            <a:off x="7519392" y="5104805"/>
            <a:ext cx="605433" cy="22860"/>
          </a:xfrm>
          <a:prstGeom prst="roundRect">
            <a:avLst>
              <a:gd name="adj" fmla="val 370830"/>
            </a:avLst>
          </a:prstGeom>
          <a:solidFill>
            <a:srgbClr val="414677"/>
          </a:solidFill>
          <a:ln/>
        </p:spPr>
      </p:sp>
      <p:sp>
        <p:nvSpPr>
          <p:cNvPr id="20" name="Shape 18"/>
          <p:cNvSpPr/>
          <p:nvPr/>
        </p:nvSpPr>
        <p:spPr>
          <a:xfrm>
            <a:off x="7088148" y="4889182"/>
            <a:ext cx="454104" cy="454104"/>
          </a:xfrm>
          <a:prstGeom prst="roundRect">
            <a:avLst>
              <a:gd name="adj" fmla="val 18668"/>
            </a:avLst>
          </a:prstGeom>
          <a:solidFill>
            <a:srgbClr val="282D5E"/>
          </a:solidFill>
          <a:ln/>
        </p:spPr>
      </p:sp>
      <p:sp>
        <p:nvSpPr>
          <p:cNvPr id="21" name="Text 19"/>
          <p:cNvSpPr/>
          <p:nvPr/>
        </p:nvSpPr>
        <p:spPr>
          <a:xfrm>
            <a:off x="7163872" y="4927044"/>
            <a:ext cx="302657" cy="378381"/>
          </a:xfrm>
          <a:prstGeom prst="rect">
            <a:avLst/>
          </a:prstGeom>
          <a:noFill/>
          <a:ln/>
        </p:spPr>
        <p:txBody>
          <a:bodyPr wrap="none" lIns="0" tIns="0" rIns="0" bIns="0" rtlCol="0" anchor="t"/>
          <a:lstStyle/>
          <a:p>
            <a:pPr marL="0" indent="0" algn="ctr">
              <a:lnSpc>
                <a:spcPts val="2350"/>
              </a:lnSpc>
              <a:buNone/>
            </a:pPr>
            <a:r>
              <a:rPr lang="en-US" sz="2350" b="1" dirty="0">
                <a:solidFill>
                  <a:srgbClr val="E5DCE6"/>
                </a:solidFill>
                <a:latin typeface="Bricolage Grotesque Extra Bold" pitchFamily="34" charset="0"/>
                <a:ea typeface="Bricolage Grotesque Extra Bold" pitchFamily="34" charset="-122"/>
                <a:cs typeface="Bricolage Grotesque Extra Bold" pitchFamily="34" charset="-120"/>
              </a:rPr>
              <a:t>4</a:t>
            </a:r>
            <a:endParaRPr lang="en-US" sz="2350" dirty="0"/>
          </a:p>
        </p:txBody>
      </p:sp>
      <p:sp>
        <p:nvSpPr>
          <p:cNvPr id="22" name="Text 20"/>
          <p:cNvSpPr/>
          <p:nvPr/>
        </p:nvSpPr>
        <p:spPr>
          <a:xfrm>
            <a:off x="8324374" y="4958477"/>
            <a:ext cx="2772013" cy="315278"/>
          </a:xfrm>
          <a:prstGeom prst="rect">
            <a:avLst/>
          </a:prstGeom>
          <a:noFill/>
          <a:ln/>
        </p:spPr>
        <p:txBody>
          <a:bodyPr wrap="none" lIns="0" tIns="0" rIns="0" bIns="0" rtlCol="0" anchor="t"/>
          <a:lstStyle/>
          <a:p>
            <a:pPr marL="0" indent="0" algn="l">
              <a:lnSpc>
                <a:spcPts val="2450"/>
              </a:lnSpc>
              <a:buNone/>
            </a:pPr>
            <a:r>
              <a:rPr lang="en-US" sz="1950" b="1" dirty="0">
                <a:solidFill>
                  <a:srgbClr val="E5DCE6"/>
                </a:solidFill>
                <a:latin typeface="Bricolage Grotesque Extra Bold" pitchFamily="34" charset="0"/>
                <a:ea typeface="Bricolage Grotesque Extra Bold" pitchFamily="34" charset="-122"/>
                <a:cs typeface="Bricolage Grotesque Extra Bold" pitchFamily="34" charset="-120"/>
              </a:rPr>
              <a:t>Compensatory Justice</a:t>
            </a:r>
            <a:endParaRPr lang="en-US" sz="1950" dirty="0"/>
          </a:p>
        </p:txBody>
      </p:sp>
      <p:sp>
        <p:nvSpPr>
          <p:cNvPr id="23" name="Text 21"/>
          <p:cNvSpPr/>
          <p:nvPr/>
        </p:nvSpPr>
        <p:spPr>
          <a:xfrm>
            <a:off x="8324374" y="5394841"/>
            <a:ext cx="5599628" cy="322898"/>
          </a:xfrm>
          <a:prstGeom prst="rect">
            <a:avLst/>
          </a:prstGeom>
          <a:noFill/>
          <a:ln/>
        </p:spPr>
        <p:txBody>
          <a:bodyPr wrap="none" lIns="0" tIns="0" rIns="0" bIns="0" rtlCol="0" anchor="t"/>
          <a:lstStyle/>
          <a:p>
            <a:pPr marL="0" indent="0" algn="l">
              <a:lnSpc>
                <a:spcPts val="2500"/>
              </a:lnSpc>
              <a:buNone/>
            </a:pPr>
            <a:r>
              <a:rPr lang="en-US" sz="1550" dirty="0">
                <a:solidFill>
                  <a:srgbClr val="E5DCE6"/>
                </a:solidFill>
                <a:latin typeface="Montserrat" pitchFamily="34" charset="0"/>
                <a:ea typeface="Montserrat" pitchFamily="34" charset="-122"/>
                <a:cs typeface="Montserrat" pitchFamily="34" charset="-120"/>
              </a:rPr>
              <a:t>Fair compensation for harm caused.</a:t>
            </a:r>
            <a:endParaRPr lang="en-US" sz="1550" dirty="0"/>
          </a:p>
        </p:txBody>
      </p:sp>
      <p:sp>
        <p:nvSpPr>
          <p:cNvPr id="24" name="Text 22"/>
          <p:cNvSpPr/>
          <p:nvPr/>
        </p:nvSpPr>
        <p:spPr>
          <a:xfrm>
            <a:off x="706398" y="6800255"/>
            <a:ext cx="13217604" cy="322898"/>
          </a:xfrm>
          <a:prstGeom prst="rect">
            <a:avLst/>
          </a:prstGeom>
          <a:noFill/>
          <a:ln/>
        </p:spPr>
        <p:txBody>
          <a:bodyPr wrap="none" lIns="0" tIns="0" rIns="0" bIns="0" rtlCol="0" anchor="t"/>
          <a:lstStyle/>
          <a:p>
            <a:pPr marL="0" indent="0" algn="l">
              <a:lnSpc>
                <a:spcPts val="2500"/>
              </a:lnSpc>
              <a:buNone/>
            </a:pPr>
            <a:r>
              <a:rPr lang="en-US" sz="1550" dirty="0">
                <a:solidFill>
                  <a:srgbClr val="E5DCE6"/>
                </a:solidFill>
                <a:latin typeface="Montserrat" pitchFamily="34" charset="0"/>
                <a:ea typeface="Montserrat" pitchFamily="34" charset="-122"/>
                <a:cs typeface="Montserrat" pitchFamily="34" charset="-120"/>
              </a:rPr>
              <a:t>Application: Implementing fair hiring practices and creating transparent employee evaluation systems.</a:t>
            </a:r>
            <a:endParaRPr lang="en-US" sz="1550" dirty="0"/>
          </a:p>
        </p:txBody>
      </p:sp>
      <p:sp>
        <p:nvSpPr>
          <p:cNvPr id="25" name="Text 23"/>
          <p:cNvSpPr/>
          <p:nvPr/>
        </p:nvSpPr>
        <p:spPr>
          <a:xfrm>
            <a:off x="706398" y="7350204"/>
            <a:ext cx="13217604" cy="322898"/>
          </a:xfrm>
          <a:prstGeom prst="rect">
            <a:avLst/>
          </a:prstGeom>
          <a:noFill/>
          <a:ln/>
        </p:spPr>
        <p:txBody>
          <a:bodyPr wrap="none" lIns="0" tIns="0" rIns="0" bIns="0" rtlCol="0" anchor="t"/>
          <a:lstStyle/>
          <a:p>
            <a:pPr marL="0" indent="0" algn="l">
              <a:lnSpc>
                <a:spcPts val="2500"/>
              </a:lnSpc>
              <a:buNone/>
            </a:pPr>
            <a:r>
              <a:rPr lang="en-US" sz="1550" dirty="0">
                <a:solidFill>
                  <a:srgbClr val="E5DCE6"/>
                </a:solidFill>
                <a:latin typeface="Montserrat" pitchFamily="34" charset="0"/>
                <a:ea typeface="Montserrat" pitchFamily="34" charset="-122"/>
                <a:cs typeface="Montserrat" pitchFamily="34" charset="-120"/>
              </a:rPr>
              <a:t>Criticism: Determining what is "fair" can be subjective and may conflict with efficiency.</a:t>
            </a:r>
            <a:endParaRPr lang="en-US" sz="1550" dirty="0"/>
          </a:p>
        </p:txBody>
      </p:sp>
      <p:sp>
        <p:nvSpPr>
          <p:cNvPr id="26" name="Rectangle 25">
            <a:extLst>
              <a:ext uri="{FF2B5EF4-FFF2-40B4-BE49-F238E27FC236}">
                <a16:creationId xmlns:a16="http://schemas.microsoft.com/office/drawing/2014/main" id="{6185CD1D-DC69-6773-2A49-17D50C09B3F1}"/>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id="{A3D93B05-A5AD-5B3B-BF1E-3260C2014B6A}"/>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2465" y="528399"/>
            <a:ext cx="7403425" cy="600432"/>
          </a:xfrm>
          <a:prstGeom prst="rect">
            <a:avLst/>
          </a:prstGeom>
          <a:noFill/>
          <a:ln/>
        </p:spPr>
        <p:txBody>
          <a:bodyPr wrap="none" lIns="0" tIns="0" rIns="0" bIns="0" rtlCol="0" anchor="t"/>
          <a:lstStyle/>
          <a:p>
            <a:pPr marL="0" indent="0" algn="l">
              <a:lnSpc>
                <a:spcPts val="4700"/>
              </a:lnSpc>
              <a:buNone/>
            </a:pPr>
            <a:r>
              <a:rPr lang="en-US" sz="3750" b="1" dirty="0">
                <a:solidFill>
                  <a:srgbClr val="EEAEF6"/>
                </a:solidFill>
                <a:latin typeface="Bricolage Grotesque Extra Bold" pitchFamily="34" charset="0"/>
                <a:ea typeface="Bricolage Grotesque Extra Bold" pitchFamily="34" charset="-122"/>
                <a:cs typeface="Bricolage Grotesque Extra Bold" pitchFamily="34" charset="-120"/>
              </a:rPr>
              <a:t>Ethical Theory D: Ethics of Care</a:t>
            </a:r>
            <a:endParaRPr lang="en-US" sz="3750" dirty="0"/>
          </a:p>
        </p:txBody>
      </p:sp>
      <p:sp>
        <p:nvSpPr>
          <p:cNvPr id="3" name="Text 1"/>
          <p:cNvSpPr/>
          <p:nvPr/>
        </p:nvSpPr>
        <p:spPr>
          <a:xfrm>
            <a:off x="2204323" y="3687842"/>
            <a:ext cx="2401729" cy="300157"/>
          </a:xfrm>
          <a:prstGeom prst="rect">
            <a:avLst/>
          </a:prstGeom>
          <a:noFill/>
          <a:ln/>
        </p:spPr>
        <p:txBody>
          <a:bodyPr wrap="none" lIns="0" tIns="0" rIns="0" bIns="0" rtlCol="0" anchor="t"/>
          <a:lstStyle/>
          <a:p>
            <a:pPr marL="0" indent="0" algn="r">
              <a:lnSpc>
                <a:spcPts val="2350"/>
              </a:lnSpc>
              <a:buNone/>
            </a:pPr>
            <a:r>
              <a:rPr lang="en-US" sz="1850" b="1" dirty="0">
                <a:solidFill>
                  <a:srgbClr val="E5DCE6"/>
                </a:solidFill>
                <a:latin typeface="Bricolage Grotesque Extra Bold" pitchFamily="34" charset="0"/>
                <a:ea typeface="Bricolage Grotesque Extra Bold" pitchFamily="34" charset="-122"/>
                <a:cs typeface="Bricolage Grotesque Extra Bold" pitchFamily="34" charset="-120"/>
              </a:rPr>
              <a:t>Empathy</a:t>
            </a:r>
            <a:endParaRPr lang="en-US" sz="1850" dirty="0"/>
          </a:p>
        </p:txBody>
      </p:sp>
      <p:pic>
        <p:nvPicPr>
          <p:cNvPr id="4" name="Image 0" descr="preencoded.png"/>
          <p:cNvPicPr>
            <a:picLocks noChangeAspect="1"/>
          </p:cNvPicPr>
          <p:nvPr/>
        </p:nvPicPr>
        <p:blipFill>
          <a:blip r:embed="rId3"/>
          <a:stretch>
            <a:fillRect/>
          </a:stretch>
        </p:blipFill>
        <p:spPr>
          <a:xfrm>
            <a:off x="4990267" y="1513046"/>
            <a:ext cx="4649867" cy="4649867"/>
          </a:xfrm>
          <a:prstGeom prst="rect">
            <a:avLst/>
          </a:prstGeom>
        </p:spPr>
      </p:pic>
      <p:pic>
        <p:nvPicPr>
          <p:cNvPr id="5" name="Image 1" descr="preencoded.png"/>
          <p:cNvPicPr>
            <a:picLocks noChangeAspect="1"/>
          </p:cNvPicPr>
          <p:nvPr/>
        </p:nvPicPr>
        <p:blipFill>
          <a:blip r:embed="rId4"/>
          <a:stretch>
            <a:fillRect/>
          </a:stretch>
        </p:blipFill>
        <p:spPr>
          <a:xfrm>
            <a:off x="5568196" y="3378398"/>
            <a:ext cx="287417" cy="359331"/>
          </a:xfrm>
          <a:prstGeom prst="rect">
            <a:avLst/>
          </a:prstGeom>
        </p:spPr>
      </p:pic>
      <p:sp>
        <p:nvSpPr>
          <p:cNvPr id="6" name="Text 2"/>
          <p:cNvSpPr/>
          <p:nvPr/>
        </p:nvSpPr>
        <p:spPr>
          <a:xfrm>
            <a:off x="9928265" y="2453402"/>
            <a:ext cx="3305175" cy="300157"/>
          </a:xfrm>
          <a:prstGeom prst="rect">
            <a:avLst/>
          </a:prstGeom>
          <a:noFill/>
          <a:ln/>
        </p:spPr>
        <p:txBody>
          <a:bodyPr wrap="none" lIns="0" tIns="0" rIns="0" bIns="0" rtlCol="0" anchor="t"/>
          <a:lstStyle/>
          <a:p>
            <a:pPr marL="0" indent="0" algn="l">
              <a:lnSpc>
                <a:spcPts val="2350"/>
              </a:lnSpc>
              <a:buNone/>
            </a:pPr>
            <a:r>
              <a:rPr lang="en-US" sz="1850" b="1" dirty="0">
                <a:solidFill>
                  <a:srgbClr val="E5DCE6"/>
                </a:solidFill>
                <a:latin typeface="Bricolage Grotesque Extra Bold" pitchFamily="34" charset="0"/>
                <a:ea typeface="Bricolage Grotesque Extra Bold" pitchFamily="34" charset="-122"/>
                <a:cs typeface="Bricolage Grotesque Extra Bold" pitchFamily="34" charset="-120"/>
              </a:rPr>
              <a:t>Interpersonal Relationships</a:t>
            </a:r>
            <a:endParaRPr lang="en-US" sz="1850" dirty="0"/>
          </a:p>
        </p:txBody>
      </p:sp>
      <p:pic>
        <p:nvPicPr>
          <p:cNvPr id="7" name="Image 2" descr="preencoded.png"/>
          <p:cNvPicPr>
            <a:picLocks noChangeAspect="1"/>
          </p:cNvPicPr>
          <p:nvPr/>
        </p:nvPicPr>
        <p:blipFill>
          <a:blip r:embed="rId5"/>
          <a:stretch>
            <a:fillRect/>
          </a:stretch>
        </p:blipFill>
        <p:spPr>
          <a:xfrm>
            <a:off x="4990267" y="1513046"/>
            <a:ext cx="4649867" cy="4649867"/>
          </a:xfrm>
          <a:prstGeom prst="rect">
            <a:avLst/>
          </a:prstGeom>
        </p:spPr>
      </p:pic>
      <p:pic>
        <p:nvPicPr>
          <p:cNvPr id="8" name="Image 3" descr="preencoded.png"/>
          <p:cNvPicPr>
            <a:picLocks noChangeAspect="1"/>
          </p:cNvPicPr>
          <p:nvPr/>
        </p:nvPicPr>
        <p:blipFill>
          <a:blip r:embed="rId6"/>
          <a:stretch>
            <a:fillRect/>
          </a:stretch>
        </p:blipFill>
        <p:spPr>
          <a:xfrm>
            <a:off x="8215313" y="2409706"/>
            <a:ext cx="287417" cy="359331"/>
          </a:xfrm>
          <a:prstGeom prst="rect">
            <a:avLst/>
          </a:prstGeom>
        </p:spPr>
      </p:pic>
      <p:sp>
        <p:nvSpPr>
          <p:cNvPr id="9" name="Text 3"/>
          <p:cNvSpPr/>
          <p:nvPr/>
        </p:nvSpPr>
        <p:spPr>
          <a:xfrm>
            <a:off x="9928265" y="4922401"/>
            <a:ext cx="2758202" cy="300157"/>
          </a:xfrm>
          <a:prstGeom prst="rect">
            <a:avLst/>
          </a:prstGeom>
          <a:noFill/>
          <a:ln/>
        </p:spPr>
        <p:txBody>
          <a:bodyPr wrap="none" lIns="0" tIns="0" rIns="0" bIns="0" rtlCol="0" anchor="t"/>
          <a:lstStyle/>
          <a:p>
            <a:pPr marL="0" indent="0" algn="l">
              <a:lnSpc>
                <a:spcPts val="2350"/>
              </a:lnSpc>
              <a:buNone/>
            </a:pPr>
            <a:r>
              <a:rPr lang="en-US" sz="1850" b="1" dirty="0">
                <a:solidFill>
                  <a:srgbClr val="E5DCE6"/>
                </a:solidFill>
                <a:latin typeface="Bricolage Grotesque Extra Bold" pitchFamily="34" charset="0"/>
                <a:ea typeface="Bricolage Grotesque Extra Bold" pitchFamily="34" charset="-122"/>
                <a:cs typeface="Bricolage Grotesque Extra Bold" pitchFamily="34" charset="-120"/>
              </a:rPr>
              <a:t>Emotional Engagement</a:t>
            </a:r>
            <a:endParaRPr lang="en-US" sz="1850" dirty="0"/>
          </a:p>
        </p:txBody>
      </p:sp>
      <p:pic>
        <p:nvPicPr>
          <p:cNvPr id="10" name="Image 4" descr="preencoded.png"/>
          <p:cNvPicPr>
            <a:picLocks noChangeAspect="1"/>
          </p:cNvPicPr>
          <p:nvPr/>
        </p:nvPicPr>
        <p:blipFill>
          <a:blip r:embed="rId7"/>
          <a:stretch>
            <a:fillRect/>
          </a:stretch>
        </p:blipFill>
        <p:spPr>
          <a:xfrm>
            <a:off x="4990267" y="1513046"/>
            <a:ext cx="4649867" cy="4649867"/>
          </a:xfrm>
          <a:prstGeom prst="rect">
            <a:avLst/>
          </a:prstGeom>
        </p:spPr>
      </p:pic>
      <p:pic>
        <p:nvPicPr>
          <p:cNvPr id="11" name="Image 5" descr="preencoded.png"/>
          <p:cNvPicPr>
            <a:picLocks noChangeAspect="1"/>
          </p:cNvPicPr>
          <p:nvPr/>
        </p:nvPicPr>
        <p:blipFill>
          <a:blip r:embed="rId8"/>
          <a:stretch>
            <a:fillRect/>
          </a:stretch>
        </p:blipFill>
        <p:spPr>
          <a:xfrm>
            <a:off x="7730728" y="5186601"/>
            <a:ext cx="287417" cy="359331"/>
          </a:xfrm>
          <a:prstGeom prst="rect">
            <a:avLst/>
          </a:prstGeom>
        </p:spPr>
      </p:pic>
      <p:sp>
        <p:nvSpPr>
          <p:cNvPr id="12" name="Text 4"/>
          <p:cNvSpPr/>
          <p:nvPr/>
        </p:nvSpPr>
        <p:spPr>
          <a:xfrm>
            <a:off x="672465" y="6379012"/>
            <a:ext cx="13285470" cy="307419"/>
          </a:xfrm>
          <a:prstGeom prst="rect">
            <a:avLst/>
          </a:prstGeom>
          <a:noFill/>
          <a:ln/>
        </p:spPr>
        <p:txBody>
          <a:bodyPr wrap="none" lIns="0" tIns="0" rIns="0" bIns="0" rtlCol="0" anchor="t"/>
          <a:lstStyle/>
          <a:p>
            <a:pPr marL="0" indent="0" algn="l">
              <a:lnSpc>
                <a:spcPts val="2400"/>
              </a:lnSpc>
              <a:buNone/>
            </a:pPr>
            <a:r>
              <a:rPr lang="en-US" sz="1500" dirty="0">
                <a:solidFill>
                  <a:srgbClr val="E5DCE6"/>
                </a:solidFill>
                <a:latin typeface="Montserrat" pitchFamily="34" charset="0"/>
                <a:ea typeface="Montserrat" pitchFamily="34" charset="-122"/>
                <a:cs typeface="Montserrat" pitchFamily="34" charset="-120"/>
              </a:rPr>
              <a:t>Emphasis on empathy, compassion, and the importance of interpersonal relationships, contrasting with justice-based theories.</a:t>
            </a:r>
            <a:endParaRPr lang="en-US" sz="1500" dirty="0"/>
          </a:p>
        </p:txBody>
      </p:sp>
      <p:sp>
        <p:nvSpPr>
          <p:cNvPr id="13" name="Text 5"/>
          <p:cNvSpPr/>
          <p:nvPr/>
        </p:nvSpPr>
        <p:spPr>
          <a:xfrm>
            <a:off x="672465" y="6902529"/>
            <a:ext cx="13285470" cy="307419"/>
          </a:xfrm>
          <a:prstGeom prst="rect">
            <a:avLst/>
          </a:prstGeom>
          <a:noFill/>
          <a:ln/>
        </p:spPr>
        <p:txBody>
          <a:bodyPr wrap="none" lIns="0" tIns="0" rIns="0" bIns="0" rtlCol="0" anchor="t"/>
          <a:lstStyle/>
          <a:p>
            <a:pPr marL="0" indent="0" algn="l">
              <a:lnSpc>
                <a:spcPts val="2400"/>
              </a:lnSpc>
              <a:buNone/>
            </a:pPr>
            <a:r>
              <a:rPr lang="en-US" sz="1500" dirty="0">
                <a:solidFill>
                  <a:srgbClr val="E5DCE6"/>
                </a:solidFill>
                <a:latin typeface="Montserrat" pitchFamily="34" charset="0"/>
                <a:ea typeface="Montserrat" pitchFamily="34" charset="-122"/>
                <a:cs typeface="Montserrat" pitchFamily="34" charset="-120"/>
              </a:rPr>
              <a:t>Application: Developing employee wellness programs and cultivating long-term customer relationships based on trust and personal care.</a:t>
            </a:r>
            <a:endParaRPr lang="en-US" sz="1500" dirty="0"/>
          </a:p>
        </p:txBody>
      </p:sp>
      <p:sp>
        <p:nvSpPr>
          <p:cNvPr id="14" name="Text 6"/>
          <p:cNvSpPr/>
          <p:nvPr/>
        </p:nvSpPr>
        <p:spPr>
          <a:xfrm>
            <a:off x="672465" y="7426047"/>
            <a:ext cx="13285470" cy="307419"/>
          </a:xfrm>
          <a:prstGeom prst="rect">
            <a:avLst/>
          </a:prstGeom>
          <a:noFill/>
          <a:ln/>
        </p:spPr>
        <p:txBody>
          <a:bodyPr wrap="none" lIns="0" tIns="0" rIns="0" bIns="0" rtlCol="0" anchor="t"/>
          <a:lstStyle/>
          <a:p>
            <a:pPr marL="0" indent="0" algn="l">
              <a:lnSpc>
                <a:spcPts val="2400"/>
              </a:lnSpc>
              <a:buNone/>
            </a:pPr>
            <a:r>
              <a:rPr lang="en-US" sz="1500" dirty="0">
                <a:solidFill>
                  <a:srgbClr val="E5DCE6"/>
                </a:solidFill>
                <a:latin typeface="Montserrat" pitchFamily="34" charset="0"/>
                <a:ea typeface="Montserrat" pitchFamily="34" charset="-122"/>
                <a:cs typeface="Montserrat" pitchFamily="34" charset="-120"/>
              </a:rPr>
              <a:t>Criticism: Can be too subjective and less suitable for resolving disputes between distant parties.</a:t>
            </a:r>
            <a:endParaRPr lang="en-US" sz="1500" dirty="0"/>
          </a:p>
        </p:txBody>
      </p:sp>
      <p:sp>
        <p:nvSpPr>
          <p:cNvPr id="15" name="Rectangle 14">
            <a:extLst>
              <a:ext uri="{FF2B5EF4-FFF2-40B4-BE49-F238E27FC236}">
                <a16:creationId xmlns:a16="http://schemas.microsoft.com/office/drawing/2014/main" id="{37156597-5EA9-33CE-606B-B69006172261}"/>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883DA431-5EF2-9403-B2F8-29B8666342B9}"/>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84102"/>
            <a:ext cx="8411170" cy="708779"/>
          </a:xfrm>
          <a:prstGeom prst="rect">
            <a:avLst/>
          </a:prstGeom>
          <a:noFill/>
          <a:ln/>
        </p:spPr>
        <p:txBody>
          <a:bodyPr wrap="none" lIns="0" tIns="0" rIns="0" bIns="0" rtlCol="0" anchor="t"/>
          <a:lstStyle/>
          <a:p>
            <a:pPr marL="0" indent="0" algn="l">
              <a:lnSpc>
                <a:spcPts val="5550"/>
              </a:lnSpc>
              <a:buNone/>
            </a:pPr>
            <a:r>
              <a:rPr lang="en-US" sz="4450" b="1" dirty="0">
                <a:solidFill>
                  <a:srgbClr val="EEAEF6"/>
                </a:solidFill>
                <a:latin typeface="Bricolage Grotesque Extra Bold" pitchFamily="34" charset="0"/>
                <a:ea typeface="Bricolage Grotesque Extra Bold" pitchFamily="34" charset="-122"/>
                <a:cs typeface="Bricolage Grotesque Extra Bold" pitchFamily="34" charset="-120"/>
              </a:rPr>
              <a:t>Ethical Theory E: Virtue Ethics</a:t>
            </a:r>
            <a:endParaRPr lang="en-US" sz="4450" dirty="0"/>
          </a:p>
        </p:txBody>
      </p:sp>
      <p:sp>
        <p:nvSpPr>
          <p:cNvPr id="3" name="Shape 1"/>
          <p:cNvSpPr/>
          <p:nvPr/>
        </p:nvSpPr>
        <p:spPr>
          <a:xfrm>
            <a:off x="793790" y="2546509"/>
            <a:ext cx="510302" cy="510302"/>
          </a:xfrm>
          <a:prstGeom prst="roundRect">
            <a:avLst>
              <a:gd name="adj" fmla="val 18669"/>
            </a:avLst>
          </a:prstGeom>
          <a:solidFill>
            <a:srgbClr val="282D5E"/>
          </a:solidFill>
          <a:ln/>
        </p:spPr>
      </p:sp>
      <p:sp>
        <p:nvSpPr>
          <p:cNvPr id="4" name="Text 2"/>
          <p:cNvSpPr/>
          <p:nvPr/>
        </p:nvSpPr>
        <p:spPr>
          <a:xfrm>
            <a:off x="878860" y="2589014"/>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E5DCE6"/>
                </a:solidFill>
                <a:latin typeface="Bricolage Grotesque Extra Bold" pitchFamily="34" charset="0"/>
                <a:ea typeface="Bricolage Grotesque Extra Bold" pitchFamily="34" charset="-122"/>
                <a:cs typeface="Bricolage Grotesque Extra Bold" pitchFamily="34" charset="-120"/>
              </a:rPr>
              <a:t>1</a:t>
            </a:r>
            <a:endParaRPr lang="en-US" sz="2650" dirty="0"/>
          </a:p>
        </p:txBody>
      </p:sp>
      <p:sp>
        <p:nvSpPr>
          <p:cNvPr id="5" name="Text 3"/>
          <p:cNvSpPr/>
          <p:nvPr/>
        </p:nvSpPr>
        <p:spPr>
          <a:xfrm>
            <a:off x="1530906" y="262437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5DCE6"/>
                </a:solidFill>
                <a:latin typeface="Bricolage Grotesque Extra Bold" pitchFamily="34" charset="0"/>
                <a:ea typeface="Bricolage Grotesque Extra Bold" pitchFamily="34" charset="-122"/>
                <a:cs typeface="Bricolage Grotesque Extra Bold" pitchFamily="34" charset="-120"/>
              </a:rPr>
              <a:t>Overview</a:t>
            </a:r>
            <a:endParaRPr lang="en-US" sz="2200" dirty="0"/>
          </a:p>
        </p:txBody>
      </p:sp>
      <p:sp>
        <p:nvSpPr>
          <p:cNvPr id="6" name="Text 4"/>
          <p:cNvSpPr/>
          <p:nvPr/>
        </p:nvSpPr>
        <p:spPr>
          <a:xfrm>
            <a:off x="1530906" y="3114794"/>
            <a:ext cx="5642491" cy="725805"/>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Focuses on the character of the moral agent rather than consequences or rules.</a:t>
            </a:r>
            <a:endParaRPr lang="en-US" sz="1750" dirty="0"/>
          </a:p>
        </p:txBody>
      </p:sp>
      <p:sp>
        <p:nvSpPr>
          <p:cNvPr id="7" name="Shape 5"/>
          <p:cNvSpPr/>
          <p:nvPr/>
        </p:nvSpPr>
        <p:spPr>
          <a:xfrm>
            <a:off x="7456884" y="2546509"/>
            <a:ext cx="510302" cy="510302"/>
          </a:xfrm>
          <a:prstGeom prst="roundRect">
            <a:avLst>
              <a:gd name="adj" fmla="val 18669"/>
            </a:avLst>
          </a:prstGeom>
          <a:solidFill>
            <a:srgbClr val="282D5E"/>
          </a:solidFill>
          <a:ln/>
        </p:spPr>
      </p:sp>
      <p:sp>
        <p:nvSpPr>
          <p:cNvPr id="8" name="Text 6"/>
          <p:cNvSpPr/>
          <p:nvPr/>
        </p:nvSpPr>
        <p:spPr>
          <a:xfrm>
            <a:off x="7541955" y="2589014"/>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E5DCE6"/>
                </a:solidFill>
                <a:latin typeface="Bricolage Grotesque Extra Bold" pitchFamily="34" charset="0"/>
                <a:ea typeface="Bricolage Grotesque Extra Bold" pitchFamily="34" charset="-122"/>
                <a:cs typeface="Bricolage Grotesque Extra Bold" pitchFamily="34" charset="-120"/>
              </a:rPr>
              <a:t>2</a:t>
            </a:r>
            <a:endParaRPr lang="en-US" sz="2650" dirty="0"/>
          </a:p>
        </p:txBody>
      </p:sp>
      <p:sp>
        <p:nvSpPr>
          <p:cNvPr id="9" name="Text 7"/>
          <p:cNvSpPr/>
          <p:nvPr/>
        </p:nvSpPr>
        <p:spPr>
          <a:xfrm>
            <a:off x="8194000" y="262437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5DCE6"/>
                </a:solidFill>
                <a:latin typeface="Bricolage Grotesque Extra Bold" pitchFamily="34" charset="0"/>
                <a:ea typeface="Bricolage Grotesque Extra Bold" pitchFamily="34" charset="-122"/>
                <a:cs typeface="Bricolage Grotesque Extra Bold" pitchFamily="34" charset="-120"/>
              </a:rPr>
              <a:t>Key Virtues</a:t>
            </a:r>
            <a:endParaRPr lang="en-US" sz="2200" dirty="0"/>
          </a:p>
        </p:txBody>
      </p:sp>
      <p:sp>
        <p:nvSpPr>
          <p:cNvPr id="10" name="Text 8"/>
          <p:cNvSpPr/>
          <p:nvPr/>
        </p:nvSpPr>
        <p:spPr>
          <a:xfrm>
            <a:off x="8194000" y="3114794"/>
            <a:ext cx="564261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Honesty</a:t>
            </a:r>
            <a:endParaRPr lang="en-US" sz="1750" dirty="0"/>
          </a:p>
        </p:txBody>
      </p:sp>
      <p:sp>
        <p:nvSpPr>
          <p:cNvPr id="11" name="Text 9"/>
          <p:cNvSpPr/>
          <p:nvPr/>
        </p:nvSpPr>
        <p:spPr>
          <a:xfrm>
            <a:off x="8194000" y="3556992"/>
            <a:ext cx="564261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Courage</a:t>
            </a:r>
            <a:endParaRPr lang="en-US" sz="1750" dirty="0"/>
          </a:p>
        </p:txBody>
      </p:sp>
      <p:sp>
        <p:nvSpPr>
          <p:cNvPr id="12" name="Text 10"/>
          <p:cNvSpPr/>
          <p:nvPr/>
        </p:nvSpPr>
        <p:spPr>
          <a:xfrm>
            <a:off x="8194000" y="3999190"/>
            <a:ext cx="564261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Integrity</a:t>
            </a:r>
            <a:endParaRPr lang="en-US" sz="1750" dirty="0"/>
          </a:p>
        </p:txBody>
      </p:sp>
      <p:sp>
        <p:nvSpPr>
          <p:cNvPr id="13" name="Text 11"/>
          <p:cNvSpPr/>
          <p:nvPr/>
        </p:nvSpPr>
        <p:spPr>
          <a:xfrm>
            <a:off x="8194000" y="4441388"/>
            <a:ext cx="564261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Loyalty</a:t>
            </a:r>
            <a:endParaRPr lang="en-US" sz="1750" dirty="0"/>
          </a:p>
        </p:txBody>
      </p:sp>
      <p:sp>
        <p:nvSpPr>
          <p:cNvPr id="14" name="Text 12"/>
          <p:cNvSpPr/>
          <p:nvPr/>
        </p:nvSpPr>
        <p:spPr>
          <a:xfrm>
            <a:off x="8194000" y="4883587"/>
            <a:ext cx="564261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Fairness</a:t>
            </a:r>
            <a:endParaRPr lang="en-US" sz="1750" dirty="0"/>
          </a:p>
        </p:txBody>
      </p:sp>
      <p:sp>
        <p:nvSpPr>
          <p:cNvPr id="15" name="Text 13"/>
          <p:cNvSpPr/>
          <p:nvPr/>
        </p:nvSpPr>
        <p:spPr>
          <a:xfrm>
            <a:off x="793790" y="550164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Leaders who demonstrate integrity and honesty inspire ethical behavior. Organizations should promote ethical culture and employee character development.</a:t>
            </a:r>
            <a:endParaRPr lang="en-US" sz="1750" dirty="0"/>
          </a:p>
        </p:txBody>
      </p:sp>
      <p:sp>
        <p:nvSpPr>
          <p:cNvPr id="16" name="Text 14"/>
          <p:cNvSpPr/>
          <p:nvPr/>
        </p:nvSpPr>
        <p:spPr>
          <a:xfrm>
            <a:off x="793790" y="6482596"/>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E5DCE6"/>
                </a:solidFill>
                <a:latin typeface="Montserrat" pitchFamily="34" charset="0"/>
                <a:ea typeface="Montserrat" pitchFamily="34" charset="-122"/>
                <a:cs typeface="Montserrat" pitchFamily="34" charset="-120"/>
              </a:rPr>
              <a:t>Criticism: Lacks specific guidance for action and is highly individualistic.</a:t>
            </a:r>
            <a:endParaRPr lang="en-US" sz="1750" dirty="0"/>
          </a:p>
        </p:txBody>
      </p:sp>
      <p:sp>
        <p:nvSpPr>
          <p:cNvPr id="17" name="Rectangle 16">
            <a:extLst>
              <a:ext uri="{FF2B5EF4-FFF2-40B4-BE49-F238E27FC236}">
                <a16:creationId xmlns:a16="http://schemas.microsoft.com/office/drawing/2014/main" id="{6BF20D55-1FCE-FBD9-1B6D-1BCD8BDFB0CC}"/>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1B43FBF1-B275-28A9-9EEB-BB954F2A177C}"/>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09649"/>
          </a:xfrm>
          <a:prstGeom prst="rect">
            <a:avLst/>
          </a:prstGeom>
        </p:spPr>
      </p:pic>
      <p:sp>
        <p:nvSpPr>
          <p:cNvPr id="3" name="Text 0"/>
          <p:cNvSpPr/>
          <p:nvPr/>
        </p:nvSpPr>
        <p:spPr>
          <a:xfrm>
            <a:off x="775930" y="3380780"/>
            <a:ext cx="8775621" cy="692706"/>
          </a:xfrm>
          <a:prstGeom prst="rect">
            <a:avLst/>
          </a:prstGeom>
          <a:noFill/>
          <a:ln/>
        </p:spPr>
        <p:txBody>
          <a:bodyPr wrap="none" lIns="0" tIns="0" rIns="0" bIns="0" rtlCol="0" anchor="t"/>
          <a:lstStyle/>
          <a:p>
            <a:pPr marL="0" indent="0" algn="l">
              <a:lnSpc>
                <a:spcPts val="5450"/>
              </a:lnSpc>
              <a:buNone/>
            </a:pPr>
            <a:r>
              <a:rPr lang="en-US" sz="4350" b="1" dirty="0">
                <a:solidFill>
                  <a:srgbClr val="EEAEF6"/>
                </a:solidFill>
                <a:latin typeface="Bricolage Grotesque Extra Bold" pitchFamily="34" charset="0"/>
                <a:ea typeface="Bricolage Grotesque Extra Bold" pitchFamily="34" charset="-122"/>
                <a:cs typeface="Bricolage Grotesque Extra Bold" pitchFamily="34" charset="-120"/>
              </a:rPr>
              <a:t>Integrating Ethical Perspectives</a:t>
            </a:r>
            <a:endParaRPr lang="en-US" sz="4350" dirty="0"/>
          </a:p>
        </p:txBody>
      </p:sp>
      <p:sp>
        <p:nvSpPr>
          <p:cNvPr id="4" name="Text 1"/>
          <p:cNvSpPr/>
          <p:nvPr/>
        </p:nvSpPr>
        <p:spPr>
          <a:xfrm>
            <a:off x="775930" y="4406027"/>
            <a:ext cx="13078539" cy="354687"/>
          </a:xfrm>
          <a:prstGeom prst="rect">
            <a:avLst/>
          </a:prstGeom>
          <a:noFill/>
          <a:ln/>
        </p:spPr>
        <p:txBody>
          <a:bodyPr wrap="none" lIns="0" tIns="0" rIns="0" bIns="0" rtlCol="0" anchor="t"/>
          <a:lstStyle/>
          <a:p>
            <a:pPr marL="0" indent="0" algn="l">
              <a:lnSpc>
                <a:spcPts val="2750"/>
              </a:lnSpc>
              <a:buNone/>
            </a:pPr>
            <a:r>
              <a:rPr lang="en-US" sz="1700" dirty="0">
                <a:solidFill>
                  <a:srgbClr val="E5DCE6"/>
                </a:solidFill>
                <a:latin typeface="Montserrat" pitchFamily="34" charset="0"/>
                <a:ea typeface="Montserrat" pitchFamily="34" charset="-122"/>
                <a:cs typeface="Montserrat" pitchFamily="34" charset="-120"/>
              </a:rPr>
              <a:t>Ethical dilemmas in business are rarely clear-cut. A comprehensive ethical decision-making process must:</a:t>
            </a:r>
            <a:endParaRPr lang="en-US" sz="1700" dirty="0"/>
          </a:p>
        </p:txBody>
      </p:sp>
      <p:sp>
        <p:nvSpPr>
          <p:cNvPr id="5" name="Text 2"/>
          <p:cNvSpPr/>
          <p:nvPr/>
        </p:nvSpPr>
        <p:spPr>
          <a:xfrm>
            <a:off x="775930" y="5010031"/>
            <a:ext cx="13078539" cy="354687"/>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E5DCE6"/>
                </a:solidFill>
                <a:latin typeface="Montserrat" pitchFamily="34" charset="0"/>
                <a:ea typeface="Montserrat" pitchFamily="34" charset="-122"/>
                <a:cs typeface="Montserrat" pitchFamily="34" charset="-120"/>
              </a:rPr>
              <a:t>Balance utilitarian outcomes (maximize benefits)</a:t>
            </a:r>
            <a:endParaRPr lang="en-US" sz="1700" dirty="0"/>
          </a:p>
        </p:txBody>
      </p:sp>
      <p:sp>
        <p:nvSpPr>
          <p:cNvPr id="6" name="Text 3"/>
          <p:cNvSpPr/>
          <p:nvPr/>
        </p:nvSpPr>
        <p:spPr>
          <a:xfrm>
            <a:off x="775930" y="5442228"/>
            <a:ext cx="13078539" cy="354687"/>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E5DCE6"/>
                </a:solidFill>
                <a:latin typeface="Montserrat" pitchFamily="34" charset="0"/>
                <a:ea typeface="Montserrat" pitchFamily="34" charset="-122"/>
                <a:cs typeface="Montserrat" pitchFamily="34" charset="-120"/>
              </a:rPr>
              <a:t>Respect individual rights</a:t>
            </a:r>
            <a:endParaRPr lang="en-US" sz="1700" dirty="0"/>
          </a:p>
        </p:txBody>
      </p:sp>
      <p:sp>
        <p:nvSpPr>
          <p:cNvPr id="7" name="Text 4"/>
          <p:cNvSpPr/>
          <p:nvPr/>
        </p:nvSpPr>
        <p:spPr>
          <a:xfrm>
            <a:off x="775930" y="5874425"/>
            <a:ext cx="13078539" cy="354687"/>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E5DCE6"/>
                </a:solidFill>
                <a:latin typeface="Montserrat" pitchFamily="34" charset="0"/>
                <a:ea typeface="Montserrat" pitchFamily="34" charset="-122"/>
                <a:cs typeface="Montserrat" pitchFamily="34" charset="-120"/>
              </a:rPr>
              <a:t>Ensure fairness and justice</a:t>
            </a:r>
            <a:endParaRPr lang="en-US" sz="1700" dirty="0"/>
          </a:p>
        </p:txBody>
      </p:sp>
      <p:sp>
        <p:nvSpPr>
          <p:cNvPr id="8" name="Text 5"/>
          <p:cNvSpPr/>
          <p:nvPr/>
        </p:nvSpPr>
        <p:spPr>
          <a:xfrm>
            <a:off x="775930" y="6306622"/>
            <a:ext cx="13078539" cy="354687"/>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E5DCE6"/>
                </a:solidFill>
                <a:latin typeface="Montserrat" pitchFamily="34" charset="0"/>
                <a:ea typeface="Montserrat" pitchFamily="34" charset="-122"/>
                <a:cs typeface="Montserrat" pitchFamily="34" charset="-120"/>
              </a:rPr>
              <a:t>Incorporate care and empathy</a:t>
            </a:r>
            <a:endParaRPr lang="en-US" sz="1700" dirty="0"/>
          </a:p>
        </p:txBody>
      </p:sp>
      <p:sp>
        <p:nvSpPr>
          <p:cNvPr id="9" name="Text 6"/>
          <p:cNvSpPr/>
          <p:nvPr/>
        </p:nvSpPr>
        <p:spPr>
          <a:xfrm>
            <a:off x="775930" y="6910626"/>
            <a:ext cx="13078539" cy="709374"/>
          </a:xfrm>
          <a:prstGeom prst="rect">
            <a:avLst/>
          </a:prstGeom>
          <a:noFill/>
          <a:ln/>
        </p:spPr>
        <p:txBody>
          <a:bodyPr wrap="square" lIns="0" tIns="0" rIns="0" bIns="0" rtlCol="0" anchor="t"/>
          <a:lstStyle/>
          <a:p>
            <a:pPr marL="0" indent="0" algn="l">
              <a:lnSpc>
                <a:spcPts val="2750"/>
              </a:lnSpc>
              <a:buNone/>
            </a:pPr>
            <a:r>
              <a:rPr lang="en-US" sz="1700" dirty="0">
                <a:solidFill>
                  <a:srgbClr val="E5DCE6"/>
                </a:solidFill>
                <a:latin typeface="Montserrat" pitchFamily="34" charset="0"/>
                <a:ea typeface="Montserrat" pitchFamily="34" charset="-122"/>
                <a:cs typeface="Montserrat" pitchFamily="34" charset="-120"/>
              </a:rPr>
              <a:t>This pluralistic approach provides a holistic view of business ethics and helps resolve conflicts among competing moral principles.</a:t>
            </a:r>
            <a:endParaRPr lang="en-US" sz="1700" dirty="0"/>
          </a:p>
        </p:txBody>
      </p:sp>
      <p:sp>
        <p:nvSpPr>
          <p:cNvPr id="10" name="Rectangle 9">
            <a:extLst>
              <a:ext uri="{FF2B5EF4-FFF2-40B4-BE49-F238E27FC236}">
                <a16:creationId xmlns:a16="http://schemas.microsoft.com/office/drawing/2014/main" id="{2D753F86-C958-C845-318E-92A055F07515}"/>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61597377-5E61-72CA-259F-DEAABB4C8A38}"/>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080855"/>
            <a:ext cx="8269962" cy="708779"/>
          </a:xfrm>
          <a:prstGeom prst="rect">
            <a:avLst/>
          </a:prstGeom>
          <a:noFill/>
          <a:ln/>
        </p:spPr>
        <p:txBody>
          <a:bodyPr wrap="none" lIns="0" tIns="0" rIns="0" bIns="0" rtlCol="0" anchor="t"/>
          <a:lstStyle/>
          <a:p>
            <a:pPr marL="0" indent="0" algn="l">
              <a:lnSpc>
                <a:spcPts val="5550"/>
              </a:lnSpc>
              <a:buNone/>
            </a:pPr>
            <a:r>
              <a:rPr lang="en-US" sz="4450" b="1" dirty="0">
                <a:solidFill>
                  <a:srgbClr val="EEAEF6"/>
                </a:solidFill>
                <a:latin typeface="Bricolage Grotesque Extra Bold" pitchFamily="34" charset="0"/>
                <a:ea typeface="Bricolage Grotesque Extra Bold" pitchFamily="34" charset="-122"/>
                <a:cs typeface="Bricolage Grotesque Extra Bold" pitchFamily="34" charset="-120"/>
              </a:rPr>
              <a:t>Moral Issues: Workers' Rights</a:t>
            </a:r>
            <a:endParaRPr lang="en-US" sz="4450" dirty="0"/>
          </a:p>
        </p:txBody>
      </p:sp>
      <p:sp>
        <p:nvSpPr>
          <p:cNvPr id="3" name="Text 1"/>
          <p:cNvSpPr/>
          <p:nvPr/>
        </p:nvSpPr>
        <p:spPr>
          <a:xfrm>
            <a:off x="793790" y="335661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EEAEF6"/>
                </a:solidFill>
                <a:latin typeface="Bricolage Grotesque Extra Bold" pitchFamily="34" charset="0"/>
                <a:ea typeface="Bricolage Grotesque Extra Bold" pitchFamily="34" charset="-122"/>
                <a:cs typeface="Bricolage Grotesque Extra Bold" pitchFamily="34" charset="-120"/>
              </a:rPr>
              <a:t>Employees’ Rights</a:t>
            </a:r>
            <a:endParaRPr lang="en-US" sz="2200" dirty="0"/>
          </a:p>
        </p:txBody>
      </p:sp>
      <p:sp>
        <p:nvSpPr>
          <p:cNvPr id="4" name="Text 2"/>
          <p:cNvSpPr/>
          <p:nvPr/>
        </p:nvSpPr>
        <p:spPr>
          <a:xfrm>
            <a:off x="793790" y="3937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Fair Compensation</a:t>
            </a:r>
            <a:endParaRPr lang="en-US" sz="1750" dirty="0"/>
          </a:p>
        </p:txBody>
      </p:sp>
      <p:sp>
        <p:nvSpPr>
          <p:cNvPr id="5" name="Text 3"/>
          <p:cNvSpPr/>
          <p:nvPr/>
        </p:nvSpPr>
        <p:spPr>
          <a:xfrm>
            <a:off x="793790"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Safe Working Conditions</a:t>
            </a:r>
            <a:endParaRPr lang="en-US" sz="1750" dirty="0"/>
          </a:p>
        </p:txBody>
      </p:sp>
      <p:sp>
        <p:nvSpPr>
          <p:cNvPr id="6" name="Text 4"/>
          <p:cNvSpPr/>
          <p:nvPr/>
        </p:nvSpPr>
        <p:spPr>
          <a:xfrm>
            <a:off x="793790"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Privacy</a:t>
            </a:r>
            <a:endParaRPr lang="en-US" sz="1750" dirty="0"/>
          </a:p>
        </p:txBody>
      </p:sp>
      <p:sp>
        <p:nvSpPr>
          <p:cNvPr id="7" name="Text 5"/>
          <p:cNvSpPr/>
          <p:nvPr/>
        </p:nvSpPr>
        <p:spPr>
          <a:xfrm>
            <a:off x="793790"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Non-Discrimination</a:t>
            </a:r>
            <a:endParaRPr lang="en-US" sz="1750" dirty="0"/>
          </a:p>
        </p:txBody>
      </p:sp>
      <p:sp>
        <p:nvSpPr>
          <p:cNvPr id="8" name="Text 6"/>
          <p:cNvSpPr/>
          <p:nvPr/>
        </p:nvSpPr>
        <p:spPr>
          <a:xfrm>
            <a:off x="793790" y="57065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Right to Participate in Trade Unions</a:t>
            </a:r>
            <a:endParaRPr lang="en-US" sz="1750" dirty="0"/>
          </a:p>
        </p:txBody>
      </p:sp>
      <p:sp>
        <p:nvSpPr>
          <p:cNvPr id="9" name="Text 7"/>
          <p:cNvSpPr/>
          <p:nvPr/>
        </p:nvSpPr>
        <p:spPr>
          <a:xfrm>
            <a:off x="7599521" y="3356610"/>
            <a:ext cx="3914299" cy="354330"/>
          </a:xfrm>
          <a:prstGeom prst="rect">
            <a:avLst/>
          </a:prstGeom>
          <a:noFill/>
          <a:ln/>
        </p:spPr>
        <p:txBody>
          <a:bodyPr wrap="none" lIns="0" tIns="0" rIns="0" bIns="0" rtlCol="0" anchor="t"/>
          <a:lstStyle/>
          <a:p>
            <a:pPr marL="0" indent="0" algn="l">
              <a:lnSpc>
                <a:spcPts val="2750"/>
              </a:lnSpc>
              <a:buNone/>
            </a:pPr>
            <a:r>
              <a:rPr lang="en-US" sz="2200" b="1" dirty="0">
                <a:solidFill>
                  <a:srgbClr val="EEAEF6"/>
                </a:solidFill>
                <a:latin typeface="Bricolage Grotesque Extra Bold" pitchFamily="34" charset="0"/>
                <a:ea typeface="Bricolage Grotesque Extra Bold" pitchFamily="34" charset="-122"/>
                <a:cs typeface="Bricolage Grotesque Extra Bold" pitchFamily="34" charset="-120"/>
              </a:rPr>
              <a:t>Employees’ Responsibilities</a:t>
            </a:r>
            <a:endParaRPr lang="en-US" sz="2200" dirty="0"/>
          </a:p>
        </p:txBody>
      </p:sp>
      <p:sp>
        <p:nvSpPr>
          <p:cNvPr id="10" name="Text 8"/>
          <p:cNvSpPr/>
          <p:nvPr/>
        </p:nvSpPr>
        <p:spPr>
          <a:xfrm>
            <a:off x="7599521" y="3937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Obedience and Loyalty</a:t>
            </a:r>
            <a:endParaRPr lang="en-US" sz="1750" dirty="0"/>
          </a:p>
        </p:txBody>
      </p:sp>
      <p:sp>
        <p:nvSpPr>
          <p:cNvPr id="11" name="Text 9"/>
          <p:cNvSpPr/>
          <p:nvPr/>
        </p:nvSpPr>
        <p:spPr>
          <a:xfrm>
            <a:off x="7599521"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Confidentiality</a:t>
            </a:r>
            <a:endParaRPr lang="en-US" sz="1750" dirty="0"/>
          </a:p>
        </p:txBody>
      </p:sp>
      <p:sp>
        <p:nvSpPr>
          <p:cNvPr id="12" name="Text 10"/>
          <p:cNvSpPr/>
          <p:nvPr/>
        </p:nvSpPr>
        <p:spPr>
          <a:xfrm>
            <a:off x="7599521"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Productivity and Professionalism</a:t>
            </a:r>
            <a:endParaRPr lang="en-US" sz="1750" dirty="0"/>
          </a:p>
        </p:txBody>
      </p:sp>
      <p:sp>
        <p:nvSpPr>
          <p:cNvPr id="13" name="Text 11"/>
          <p:cNvSpPr/>
          <p:nvPr/>
        </p:nvSpPr>
        <p:spPr>
          <a:xfrm>
            <a:off x="7599521"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Respect and Cooperation</a:t>
            </a:r>
            <a:endParaRPr lang="en-US" sz="1750" dirty="0"/>
          </a:p>
        </p:txBody>
      </p:sp>
      <p:sp>
        <p:nvSpPr>
          <p:cNvPr id="14" name="Text 12"/>
          <p:cNvSpPr/>
          <p:nvPr/>
        </p:nvSpPr>
        <p:spPr>
          <a:xfrm>
            <a:off x="7599521" y="57065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DCE6"/>
                </a:solidFill>
                <a:latin typeface="Montserrat" pitchFamily="34" charset="0"/>
                <a:ea typeface="Montserrat" pitchFamily="34" charset="-122"/>
                <a:cs typeface="Montserrat" pitchFamily="34" charset="-120"/>
              </a:rPr>
              <a:t>Upholding Company Values</a:t>
            </a:r>
            <a:endParaRPr lang="en-US" sz="1750" dirty="0"/>
          </a:p>
        </p:txBody>
      </p:sp>
      <p:sp>
        <p:nvSpPr>
          <p:cNvPr id="15" name="Rectangle 14">
            <a:extLst>
              <a:ext uri="{FF2B5EF4-FFF2-40B4-BE49-F238E27FC236}">
                <a16:creationId xmlns:a16="http://schemas.microsoft.com/office/drawing/2014/main" id="{2DF5CBAC-B13A-6770-59F8-4913E0CEE1D1}"/>
              </a:ext>
            </a:extLst>
          </p:cNvPr>
          <p:cNvSpPr/>
          <p:nvPr/>
        </p:nvSpPr>
        <p:spPr>
          <a:xfrm>
            <a:off x="12849225" y="76962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1D859A9E-C427-DDC0-6D38-A3EB7C4D0A3F}"/>
              </a:ext>
            </a:extLst>
          </p:cNvPr>
          <p:cNvSpPr/>
          <p:nvPr/>
        </p:nvSpPr>
        <p:spPr>
          <a:xfrm>
            <a:off x="13001625" y="7848600"/>
            <a:ext cx="1685925" cy="457200"/>
          </a:xfrm>
          <a:prstGeom prst="rect">
            <a:avLst/>
          </a:prstGeom>
          <a:solidFill>
            <a:srgbClr val="090E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C79BEC17-96E4-825E-FF26-6B19EDE9328E}"/>
              </a:ext>
            </a:extLst>
          </p:cNvPr>
          <p:cNvSpPr txBox="1"/>
          <p:nvPr/>
        </p:nvSpPr>
        <p:spPr>
          <a:xfrm>
            <a:off x="11887200" y="7625834"/>
            <a:ext cx="2362442" cy="369332"/>
          </a:xfrm>
          <a:prstGeom prst="rect">
            <a:avLst/>
          </a:prstGeom>
          <a:noFill/>
        </p:spPr>
        <p:txBody>
          <a:bodyPr wrap="none" rtlCol="0">
            <a:spAutoFit/>
          </a:bodyPr>
          <a:lstStyle/>
          <a:p>
            <a:r>
              <a:rPr lang="en-IN" dirty="0">
                <a:solidFill>
                  <a:schemeClr val="bg1"/>
                </a:solidFill>
              </a:rPr>
              <a:t>www.easynotes4u.com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746</Words>
  <Application>Microsoft Office PowerPoint</Application>
  <PresentationFormat>Custom</PresentationFormat>
  <Paragraphs>113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Montserrat</vt:lpstr>
      <vt:lpstr>Bricolage Grotesque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Dr. Gaurav Jangra</cp:lastModifiedBy>
  <cp:revision>3</cp:revision>
  <dcterms:created xsi:type="dcterms:W3CDTF">2025-07-07T03:56:44Z</dcterms:created>
  <dcterms:modified xsi:type="dcterms:W3CDTF">2025-07-07T04:35:34Z</dcterms:modified>
</cp:coreProperties>
</file>