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Bricolage Grotesque Extra Bold" panose="020B0604020202020204" charset="0"/>
      <p:regular r:id="rId13"/>
    </p:embeddedFont>
    <p:embeddedFont>
      <p:font typeface="Montserrat" panose="00000500000000000000" pitchFamily="2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E3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0" d="100"/>
          <a:sy n="80" d="100"/>
        </p:scale>
        <p:origin x="13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598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D5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0E3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D5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0E3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D5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0E3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D5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0E3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D5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0E3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D5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0E3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D5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0E3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D5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0E3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D5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0E3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D5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0E3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51007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Utilitarianism Theory of Business Ethics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267795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Utilitarianism, at its core, seeks to maximize overall well-being while minimizing harm. This presentation explores how this ethical framework applies to business decisions, aiming for the greatest good for the greatest number.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46471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Conclusion: Ethical Leadership for the Greater Good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11765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Utilitarianism offers a framework for maximizing positive impact.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55985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It requires considering all consequences and stakeholders.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00205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It's essential for responsible corporate citizenship in a globalized world.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62010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Focus on sustainable, equitable, and beneficial outcomes for society as a whole.</a:t>
            </a:r>
            <a:endParaRPr lang="en-US" sz="17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8B33F-D527-E46A-9F22-C0ABE1CB6951}"/>
              </a:ext>
            </a:extLst>
          </p:cNvPr>
          <p:cNvSpPr/>
          <p:nvPr/>
        </p:nvSpPr>
        <p:spPr>
          <a:xfrm>
            <a:off x="12877800" y="7715250"/>
            <a:ext cx="1685925" cy="428625"/>
          </a:xfrm>
          <a:prstGeom prst="rect">
            <a:avLst/>
          </a:prstGeom>
          <a:solidFill>
            <a:srgbClr val="090E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12633"/>
            <a:ext cx="817471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Understanding Utilitarianism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17504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82D5E"/>
          </a:solidFill>
          <a:ln/>
        </p:spPr>
      </p:sp>
      <p:sp>
        <p:nvSpPr>
          <p:cNvPr id="4" name="Text 2"/>
          <p:cNvSpPr/>
          <p:nvPr/>
        </p:nvSpPr>
        <p:spPr>
          <a:xfrm>
            <a:off x="1530906" y="325290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Consequentialism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530906" y="3743325"/>
            <a:ext cx="564249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Ethical decisions are based on outcomes, emphasizing the consequences of actions.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7456884" y="317504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82D5E"/>
          </a:solidFill>
          <a:ln/>
        </p:spPr>
      </p:sp>
      <p:sp>
        <p:nvSpPr>
          <p:cNvPr id="7" name="Text 5"/>
          <p:cNvSpPr/>
          <p:nvPr/>
        </p:nvSpPr>
        <p:spPr>
          <a:xfrm>
            <a:off x="8194000" y="325290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Moral Action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8194000" y="3743325"/>
            <a:ext cx="56426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moral action is the one that produces the most overall good.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93790" y="492275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82D5E"/>
          </a:solidFill>
          <a:ln/>
        </p:spPr>
      </p:sp>
      <p:sp>
        <p:nvSpPr>
          <p:cNvPr id="10" name="Text 8"/>
          <p:cNvSpPr/>
          <p:nvPr/>
        </p:nvSpPr>
        <p:spPr>
          <a:xfrm>
            <a:off x="1530906" y="50006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Defining "Good"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1530906" y="5491043"/>
            <a:ext cx="564249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"Good" is often equated with happiness, pleasure, or overall welfare.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7456884" y="492275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82D5E"/>
          </a:solidFill>
          <a:ln/>
        </p:spPr>
      </p:sp>
      <p:sp>
        <p:nvSpPr>
          <p:cNvPr id="13" name="Text 11"/>
          <p:cNvSpPr/>
          <p:nvPr/>
        </p:nvSpPr>
        <p:spPr>
          <a:xfrm>
            <a:off x="8194000" y="50006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Impartiality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8194000" y="5491043"/>
            <a:ext cx="56426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Everyone's happiness counts equally, ensuring fair consideration.</a:t>
            </a:r>
            <a:endParaRPr lang="en-US" sz="17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5656F0-3352-30F6-3BBE-2625AE43B891}"/>
              </a:ext>
            </a:extLst>
          </p:cNvPr>
          <p:cNvSpPr/>
          <p:nvPr/>
        </p:nvSpPr>
        <p:spPr>
          <a:xfrm>
            <a:off x="12877800" y="7715250"/>
            <a:ext cx="1685925" cy="428625"/>
          </a:xfrm>
          <a:prstGeom prst="rect">
            <a:avLst/>
          </a:prstGeom>
          <a:solidFill>
            <a:srgbClr val="090E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89955" y="463510"/>
            <a:ext cx="5202198" cy="5268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330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Key Principles and Types</a:t>
            </a:r>
            <a:endParaRPr lang="en-US" sz="3300" dirty="0"/>
          </a:p>
        </p:txBody>
      </p:sp>
      <p:sp>
        <p:nvSpPr>
          <p:cNvPr id="3" name="Shape 1"/>
          <p:cNvSpPr/>
          <p:nvPr/>
        </p:nvSpPr>
        <p:spPr>
          <a:xfrm>
            <a:off x="589955" y="1432679"/>
            <a:ext cx="379214" cy="379214"/>
          </a:xfrm>
          <a:prstGeom prst="roundRect">
            <a:avLst>
              <a:gd name="adj" fmla="val 18671"/>
            </a:avLst>
          </a:prstGeom>
          <a:solidFill>
            <a:srgbClr val="282D5E"/>
          </a:solidFill>
          <a:ln/>
        </p:spPr>
      </p:sp>
      <p:sp>
        <p:nvSpPr>
          <p:cNvPr id="4" name="Text 2"/>
          <p:cNvSpPr/>
          <p:nvPr/>
        </p:nvSpPr>
        <p:spPr>
          <a:xfrm>
            <a:off x="1137642" y="1490543"/>
            <a:ext cx="2107168" cy="2633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Act Utilitarianism</a:t>
            </a:r>
            <a:endParaRPr lang="en-US" sz="1650" dirty="0"/>
          </a:p>
        </p:txBody>
      </p:sp>
      <p:sp>
        <p:nvSpPr>
          <p:cNvPr id="5" name="Text 3"/>
          <p:cNvSpPr/>
          <p:nvPr/>
        </p:nvSpPr>
        <p:spPr>
          <a:xfrm>
            <a:off x="1137642" y="1922383"/>
            <a:ext cx="5971937" cy="2696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Evaluates the consequences of each individual action.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589955" y="2529126"/>
            <a:ext cx="379214" cy="379214"/>
          </a:xfrm>
          <a:prstGeom prst="roundRect">
            <a:avLst>
              <a:gd name="adj" fmla="val 18671"/>
            </a:avLst>
          </a:prstGeom>
          <a:solidFill>
            <a:srgbClr val="282D5E"/>
          </a:solidFill>
          <a:ln/>
        </p:spPr>
      </p:sp>
      <p:sp>
        <p:nvSpPr>
          <p:cNvPr id="7" name="Text 5"/>
          <p:cNvSpPr/>
          <p:nvPr/>
        </p:nvSpPr>
        <p:spPr>
          <a:xfrm>
            <a:off x="1137642" y="2586990"/>
            <a:ext cx="2107168" cy="2633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Rule Utilitarianism</a:t>
            </a:r>
            <a:endParaRPr lang="en-US" sz="1650" dirty="0"/>
          </a:p>
        </p:txBody>
      </p:sp>
      <p:sp>
        <p:nvSpPr>
          <p:cNvPr id="8" name="Text 6"/>
          <p:cNvSpPr/>
          <p:nvPr/>
        </p:nvSpPr>
        <p:spPr>
          <a:xfrm>
            <a:off x="1137642" y="3018830"/>
            <a:ext cx="5971937" cy="2696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Adheres to rules that generally maximize utility.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7528441" y="1394817"/>
            <a:ext cx="6519624" cy="2696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0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Quantitative vs. Qualitative Utility (Bentham vs. Mill)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7528441" y="1723430"/>
            <a:ext cx="6519624" cy="2696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0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Focus on net aggregate benefit, not individual gain.</a:t>
            </a:r>
            <a:endParaRPr lang="en-US" sz="1300" dirty="0"/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440" y="2182654"/>
            <a:ext cx="7101959" cy="60469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99166"/>
            <a:ext cx="940558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Application in Business Decisions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061573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44253" y="31962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Resource Allocation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1644253" y="3686651"/>
            <a:ext cx="552914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Investing in projects with the broadest societal benefit.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884" y="3061573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8307348" y="31962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Product Safety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8307348" y="3686651"/>
            <a:ext cx="552926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Balancing safety standards with production costs and accessibility.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979432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644253" y="5114092"/>
            <a:ext cx="311824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Environmental Impact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644253" y="5604510"/>
            <a:ext cx="552914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Policies minimizing harm to ecosystems and communities.</a:t>
            </a:r>
            <a:endParaRPr lang="en-US" sz="17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6884" y="4979432"/>
            <a:ext cx="566976" cy="56697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8307348" y="51140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Stakeholder Focus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8307348" y="5604510"/>
            <a:ext cx="552926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Prioritizing outcomes for all stakeholders.</a:t>
            </a:r>
            <a:endParaRPr lang="en-US" sz="17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4762BF-D612-BABE-9B57-03F8243411C6}"/>
              </a:ext>
            </a:extLst>
          </p:cNvPr>
          <p:cNvSpPr/>
          <p:nvPr/>
        </p:nvSpPr>
        <p:spPr>
          <a:xfrm>
            <a:off x="12877800" y="7715250"/>
            <a:ext cx="1685925" cy="428625"/>
          </a:xfrm>
          <a:prstGeom prst="rect">
            <a:avLst/>
          </a:prstGeom>
          <a:solidFill>
            <a:srgbClr val="090E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5925" y="579953"/>
            <a:ext cx="11165681" cy="656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0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Case Study: Sustainable Sourcing Initiative</a:t>
            </a:r>
            <a:endParaRPr lang="en-US" sz="4100" dirty="0"/>
          </a:p>
        </p:txBody>
      </p:sp>
      <p:sp>
        <p:nvSpPr>
          <p:cNvPr id="3" name="Text 1"/>
          <p:cNvSpPr/>
          <p:nvPr/>
        </p:nvSpPr>
        <p:spPr>
          <a:xfrm>
            <a:off x="735925" y="1762601"/>
            <a:ext cx="2628424" cy="328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Scenario</a:t>
            </a:r>
            <a:endParaRPr lang="en-US" sz="2050" dirty="0"/>
          </a:p>
        </p:txBody>
      </p:sp>
      <p:sp>
        <p:nvSpPr>
          <p:cNvPr id="4" name="Text 2"/>
          <p:cNvSpPr/>
          <p:nvPr/>
        </p:nvSpPr>
        <p:spPr>
          <a:xfrm>
            <a:off x="735925" y="2301478"/>
            <a:ext cx="7689890" cy="6727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global apparel company considers switching to 100% sustainable materials.</a:t>
            </a:r>
            <a:endParaRPr lang="en-US" sz="1650" dirty="0"/>
          </a:p>
        </p:txBody>
      </p:sp>
      <p:sp>
        <p:nvSpPr>
          <p:cNvPr id="5" name="Text 3"/>
          <p:cNvSpPr/>
          <p:nvPr/>
        </p:nvSpPr>
        <p:spPr>
          <a:xfrm>
            <a:off x="735925" y="3184446"/>
            <a:ext cx="2628424" cy="328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Data</a:t>
            </a:r>
            <a:endParaRPr lang="en-US" sz="2050" dirty="0"/>
          </a:p>
        </p:txBody>
      </p:sp>
      <p:sp>
        <p:nvSpPr>
          <p:cNvPr id="6" name="Text 4"/>
          <p:cNvSpPr/>
          <p:nvPr/>
        </p:nvSpPr>
        <p:spPr>
          <a:xfrm>
            <a:off x="735925" y="3723323"/>
            <a:ext cx="7689890" cy="336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Initial cost increase of 15% ($25M)</a:t>
            </a:r>
            <a:endParaRPr lang="en-US" sz="1650" dirty="0"/>
          </a:p>
        </p:txBody>
      </p:sp>
      <p:sp>
        <p:nvSpPr>
          <p:cNvPr id="7" name="Text 5"/>
          <p:cNvSpPr/>
          <p:nvPr/>
        </p:nvSpPr>
        <p:spPr>
          <a:xfrm>
            <a:off x="735925" y="4133255"/>
            <a:ext cx="7689890" cy="336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Reducing short-term profit by 2%</a:t>
            </a:r>
            <a:endParaRPr lang="en-US" sz="1650" dirty="0"/>
          </a:p>
        </p:txBody>
      </p:sp>
      <p:sp>
        <p:nvSpPr>
          <p:cNvPr id="8" name="Text 6"/>
          <p:cNvSpPr/>
          <p:nvPr/>
        </p:nvSpPr>
        <p:spPr>
          <a:xfrm>
            <a:off x="735925" y="4679871"/>
            <a:ext cx="2628424" cy="328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Impact</a:t>
            </a:r>
            <a:endParaRPr lang="en-US" sz="2050" dirty="0"/>
          </a:p>
        </p:txBody>
      </p:sp>
      <p:sp>
        <p:nvSpPr>
          <p:cNvPr id="9" name="Text 7"/>
          <p:cNvSpPr/>
          <p:nvPr/>
        </p:nvSpPr>
        <p:spPr>
          <a:xfrm>
            <a:off x="735925" y="5218748"/>
            <a:ext cx="7689890" cy="336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Benefits 500,000 farmers annually</a:t>
            </a:r>
            <a:endParaRPr lang="en-US" sz="1650" dirty="0"/>
          </a:p>
        </p:txBody>
      </p:sp>
      <p:sp>
        <p:nvSpPr>
          <p:cNvPr id="10" name="Text 8"/>
          <p:cNvSpPr/>
          <p:nvPr/>
        </p:nvSpPr>
        <p:spPr>
          <a:xfrm>
            <a:off x="735925" y="5628680"/>
            <a:ext cx="7689890" cy="336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Benefits 15M consumers (healthier products)</a:t>
            </a:r>
            <a:endParaRPr lang="en-US" sz="1650" dirty="0"/>
          </a:p>
        </p:txBody>
      </p:sp>
      <p:sp>
        <p:nvSpPr>
          <p:cNvPr id="11" name="Text 9"/>
          <p:cNvSpPr/>
          <p:nvPr/>
        </p:nvSpPr>
        <p:spPr>
          <a:xfrm>
            <a:off x="735925" y="6038612"/>
            <a:ext cx="7689890" cy="336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Reduces carbon footprint by 30%</a:t>
            </a:r>
            <a:endParaRPr lang="en-US" sz="1650" dirty="0"/>
          </a:p>
        </p:txBody>
      </p:sp>
      <p:sp>
        <p:nvSpPr>
          <p:cNvPr id="12" name="Text 10"/>
          <p:cNvSpPr/>
          <p:nvPr/>
        </p:nvSpPr>
        <p:spPr>
          <a:xfrm>
            <a:off x="735925" y="6585228"/>
            <a:ext cx="2628424" cy="328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Outcome</a:t>
            </a:r>
            <a:endParaRPr lang="en-US" sz="2050" dirty="0"/>
          </a:p>
        </p:txBody>
      </p:sp>
      <p:sp>
        <p:nvSpPr>
          <p:cNvPr id="13" name="Text 11"/>
          <p:cNvSpPr/>
          <p:nvPr/>
        </p:nvSpPr>
        <p:spPr>
          <a:xfrm>
            <a:off x="735925" y="7124105"/>
            <a:ext cx="7689890" cy="336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Decision made: net positive utility for vast majority.</a:t>
            </a:r>
            <a:endParaRPr lang="en-US" sz="1650" dirty="0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356" y="1788795"/>
            <a:ext cx="4955619" cy="495561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E919645-B913-8A11-AFFE-B7B64772277C}"/>
              </a:ext>
            </a:extLst>
          </p:cNvPr>
          <p:cNvSpPr/>
          <p:nvPr/>
        </p:nvSpPr>
        <p:spPr>
          <a:xfrm>
            <a:off x="12877800" y="7715250"/>
            <a:ext cx="1685925" cy="428625"/>
          </a:xfrm>
          <a:prstGeom prst="rect">
            <a:avLst/>
          </a:prstGeom>
          <a:solidFill>
            <a:srgbClr val="090E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12633"/>
            <a:ext cx="726638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Criticisms and Challenges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17504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82D5E"/>
          </a:solidFill>
          <a:ln/>
        </p:spPr>
      </p:sp>
      <p:sp>
        <p:nvSpPr>
          <p:cNvPr id="4" name="Text 2"/>
          <p:cNvSpPr/>
          <p:nvPr/>
        </p:nvSpPr>
        <p:spPr>
          <a:xfrm>
            <a:off x="1530906" y="325290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Minority Rights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530906" y="3743325"/>
            <a:ext cx="564249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Can sacrifice individual rights for the benefit of the majority.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7456884" y="317504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82D5E"/>
          </a:solidFill>
          <a:ln/>
        </p:spPr>
      </p:sp>
      <p:sp>
        <p:nvSpPr>
          <p:cNvPr id="7" name="Text 5"/>
          <p:cNvSpPr/>
          <p:nvPr/>
        </p:nvSpPr>
        <p:spPr>
          <a:xfrm>
            <a:off x="8194000" y="3252907"/>
            <a:ext cx="295048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Predicting Outcomes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8194000" y="3743325"/>
            <a:ext cx="56426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It's difficult to accurately foresee all consequences of decisions.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93790" y="492275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82D5E"/>
          </a:solidFill>
          <a:ln/>
        </p:spPr>
      </p:sp>
      <p:sp>
        <p:nvSpPr>
          <p:cNvPr id="10" name="Text 8"/>
          <p:cNvSpPr/>
          <p:nvPr/>
        </p:nvSpPr>
        <p:spPr>
          <a:xfrm>
            <a:off x="1530906" y="50006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Measuring Utility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1530906" y="5491043"/>
            <a:ext cx="564249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"Happiness" or "good" is subjective and hard to quantify precisely.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7456884" y="492275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82D5E"/>
          </a:solidFill>
          <a:ln/>
        </p:spPr>
      </p:sp>
      <p:sp>
        <p:nvSpPr>
          <p:cNvPr id="13" name="Text 11"/>
          <p:cNvSpPr/>
          <p:nvPr/>
        </p:nvSpPr>
        <p:spPr>
          <a:xfrm>
            <a:off x="8194000" y="50006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Justice Issues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8194000" y="5491043"/>
            <a:ext cx="56426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May justify unfair distribution if the aggregate good is high.</a:t>
            </a:r>
            <a:endParaRPr lang="en-US" sz="17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EA5613-F42A-E8C3-90D6-4C6A1FA18D6A}"/>
              </a:ext>
            </a:extLst>
          </p:cNvPr>
          <p:cNvSpPr/>
          <p:nvPr/>
        </p:nvSpPr>
        <p:spPr>
          <a:xfrm>
            <a:off x="12877800" y="7715250"/>
            <a:ext cx="1685925" cy="428625"/>
          </a:xfrm>
          <a:prstGeom prst="rect">
            <a:avLst/>
          </a:prstGeom>
          <a:solidFill>
            <a:srgbClr val="090E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2332"/>
            <a:ext cx="1110710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Ethical Dilemma: Plant Closure Decision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7880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Scenario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69231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Company must close one plant to ensure overall survival.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3218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Plant A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93790" y="490299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500 employees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34519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Low wages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93790" y="578739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High local unemployment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27880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Plant B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599521" y="336923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200 employees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99521" y="381142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High wages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599521" y="425362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Diverse local economy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7599521" y="4843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Utilitarian Analysis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7599521" y="5424488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Closing Plant B minimizes total job loss and community impact, despite higher individual impact for fewer.</a:t>
            </a:r>
            <a:endParaRPr lang="en-US" sz="17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323050-0A01-DB1D-67F2-70E44A25A6F7}"/>
              </a:ext>
            </a:extLst>
          </p:cNvPr>
          <p:cNvSpPr/>
          <p:nvPr/>
        </p:nvSpPr>
        <p:spPr>
          <a:xfrm>
            <a:off x="12877800" y="7715250"/>
            <a:ext cx="1685925" cy="428625"/>
          </a:xfrm>
          <a:prstGeom prst="rect">
            <a:avLst/>
          </a:prstGeom>
          <a:solidFill>
            <a:srgbClr val="090E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54505"/>
            <a:ext cx="1051917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Balancing with Other Ethical Theories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916912"/>
            <a:ext cx="4347567" cy="90725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20604" y="40509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Deontology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1020604" y="4541401"/>
            <a:ext cx="389393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Focus on duties/rules, complementing utilitarian outcomes.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357" y="2916912"/>
            <a:ext cx="4347567" cy="90725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368171" y="40509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Virtue Ethics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368171" y="4541401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Emphasizes character and moral virtues guiding decisions.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8924" y="2916912"/>
            <a:ext cx="4347567" cy="90725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40509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Rights-Based Ethics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4541401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Ensures protection of fundamental individual rights.</a:t>
            </a:r>
            <a:endParaRPr lang="en-US" sz="1750" dirty="0"/>
          </a:p>
        </p:txBody>
      </p:sp>
      <p:sp>
        <p:nvSpPr>
          <p:cNvPr id="12" name="Text 7"/>
          <p:cNvSpPr/>
          <p:nvPr/>
        </p:nvSpPr>
        <p:spPr>
          <a:xfrm>
            <a:off x="793790" y="611207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holistic approach is often necessary for complex business ethics.</a:t>
            </a:r>
            <a:endParaRPr lang="en-US" sz="175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110EFC-5D35-848A-49FC-7E5895526460}"/>
              </a:ext>
            </a:extLst>
          </p:cNvPr>
          <p:cNvSpPr/>
          <p:nvPr/>
        </p:nvSpPr>
        <p:spPr>
          <a:xfrm>
            <a:off x="12877800" y="7715250"/>
            <a:ext cx="1685925" cy="428625"/>
          </a:xfrm>
          <a:prstGeom prst="rect">
            <a:avLst/>
          </a:prstGeom>
          <a:solidFill>
            <a:srgbClr val="090E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99166"/>
            <a:ext cx="979741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Implementing Utilitarian Principles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061573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44253" y="3196233"/>
            <a:ext cx="301740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Cost-Benefit Analysis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1644253" y="3686651"/>
            <a:ext cx="552914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Extend beyond financial aspects to include social and environmental factors.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884" y="3061573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8307348" y="3196233"/>
            <a:ext cx="302156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Stakeholder Mapping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8307348" y="3686651"/>
            <a:ext cx="552926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Identify all affected parties and quantify their impact.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979432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644253" y="51140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Transparency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644253" y="5604510"/>
            <a:ext cx="552914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Openly communicate the rationale behind decisions.</a:t>
            </a:r>
            <a:endParaRPr lang="en-US" sz="17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6884" y="4979432"/>
            <a:ext cx="566976" cy="56697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8307348" y="51140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Long-Term View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8307348" y="5604510"/>
            <a:ext cx="552926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Consider long-term societal and environmental consequences.</a:t>
            </a:r>
            <a:endParaRPr lang="en-US" sz="17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A0112F-48A8-B69A-2FE5-6AA05551B090}"/>
              </a:ext>
            </a:extLst>
          </p:cNvPr>
          <p:cNvSpPr/>
          <p:nvPr/>
        </p:nvSpPr>
        <p:spPr>
          <a:xfrm>
            <a:off x="12877800" y="7715250"/>
            <a:ext cx="1685925" cy="428625"/>
          </a:xfrm>
          <a:prstGeom prst="rect">
            <a:avLst/>
          </a:prstGeom>
          <a:solidFill>
            <a:srgbClr val="090E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519</Words>
  <Application>Microsoft Office PowerPoint</Application>
  <PresentationFormat>Custom</PresentationFormat>
  <Paragraphs>93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Bricolage Grotesque Extra Bold</vt:lpstr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Dr. Gaurav Jangra</cp:lastModifiedBy>
  <cp:revision>2</cp:revision>
  <dcterms:created xsi:type="dcterms:W3CDTF">2025-07-07T04:45:08Z</dcterms:created>
  <dcterms:modified xsi:type="dcterms:W3CDTF">2025-07-07T04:51:17Z</dcterms:modified>
</cp:coreProperties>
</file>