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60" r:id="rId5"/>
    <p:sldId id="259" r:id="rId6"/>
    <p:sldId id="261" r:id="rId7"/>
    <p:sldId id="262" r:id="rId8"/>
    <p:sldId id="263" r:id="rId9"/>
    <p:sldId id="264" r:id="rId10"/>
    <p:sldId id="265" r:id="rId11"/>
  </p:sldIdLst>
  <p:sldSz cx="14630400" cy="8229600"/>
  <p:notesSz cx="8229600" cy="14630400"/>
  <p:embeddedFontLst>
    <p:embeddedFont>
      <p:font typeface="Bricolage Grotesque Extra Bold" panose="020B0604020202020204" charset="0"/>
      <p:regular r:id="rId13"/>
    </p:embeddedFont>
    <p:embeddedFont>
      <p:font typeface="Montserrat" panose="00000500000000000000" pitchFamily="2" charset="0"/>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0E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80" d="100"/>
          <a:sy n="80" d="100"/>
        </p:scale>
        <p:origin x="139"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93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93790" y="2551986"/>
            <a:ext cx="7556421" cy="1240155"/>
          </a:xfrm>
          <a:prstGeom prst="rect">
            <a:avLst/>
          </a:prstGeom>
          <a:noFill/>
          <a:ln/>
        </p:spPr>
        <p:txBody>
          <a:bodyPr wrap="square" lIns="0" tIns="0" rIns="0" bIns="0" rtlCol="0" anchor="t"/>
          <a:lstStyle/>
          <a:p>
            <a:pPr marL="0" indent="0" algn="l">
              <a:lnSpc>
                <a:spcPts val="4850"/>
              </a:lnSpc>
              <a:buNone/>
            </a:pPr>
            <a:r>
              <a:rPr lang="en-US" sz="3900" b="1" dirty="0">
                <a:solidFill>
                  <a:srgbClr val="EEAEF6"/>
                </a:solidFill>
                <a:latin typeface="Bricolage Grotesque Extra Bold" pitchFamily="34" charset="0"/>
                <a:ea typeface="Bricolage Grotesque Extra Bold" pitchFamily="34" charset="-122"/>
                <a:cs typeface="Bricolage Grotesque Extra Bold" pitchFamily="34" charset="-120"/>
              </a:rPr>
              <a:t>The Ethical Theory of Rights and Duties</a:t>
            </a:r>
            <a:endParaRPr lang="en-US" sz="3900" dirty="0"/>
          </a:p>
        </p:txBody>
      </p:sp>
      <p:sp>
        <p:nvSpPr>
          <p:cNvPr id="4" name="Text 1"/>
          <p:cNvSpPr/>
          <p:nvPr/>
        </p:nvSpPr>
        <p:spPr>
          <a:xfrm>
            <a:off x="793790" y="4089797"/>
            <a:ext cx="7556421" cy="1587698"/>
          </a:xfrm>
          <a:prstGeom prst="rect">
            <a:avLst/>
          </a:prstGeom>
          <a:noFill/>
          <a:ln/>
        </p:spPr>
        <p:txBody>
          <a:bodyPr wrap="squar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This presentation explores the foundational concepts of rights and duties in shaping moral societies. We will delve into the interconnectedness of entitlements and obligations, highlighting their historical evolution and contemporary applications. A significant 85% of global constitutions include human rights provisions, underscoring their universal importance.</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280190" y="2606635"/>
            <a:ext cx="7556421" cy="1240155"/>
          </a:xfrm>
          <a:prstGeom prst="rect">
            <a:avLst/>
          </a:prstGeom>
          <a:noFill/>
          <a:ln/>
        </p:spPr>
        <p:txBody>
          <a:bodyPr wrap="square" lIns="0" tIns="0" rIns="0" bIns="0" rtlCol="0" anchor="t"/>
          <a:lstStyle/>
          <a:p>
            <a:pPr marL="0" indent="0" algn="l">
              <a:lnSpc>
                <a:spcPts val="4850"/>
              </a:lnSpc>
              <a:buNone/>
            </a:pPr>
            <a:r>
              <a:rPr lang="en-US" sz="3900" b="1" dirty="0">
                <a:solidFill>
                  <a:srgbClr val="EEAEF6"/>
                </a:solidFill>
                <a:latin typeface="Bricolage Grotesque Extra Bold" pitchFamily="34" charset="0"/>
                <a:ea typeface="Bricolage Grotesque Extra Bold" pitchFamily="34" charset="-122"/>
                <a:cs typeface="Bricolage Grotesque Extra Bold" pitchFamily="34" charset="-120"/>
              </a:rPr>
              <a:t>Conclusion: Foundations for a Just Society</a:t>
            </a:r>
            <a:endParaRPr lang="en-US" sz="3900" dirty="0"/>
          </a:p>
        </p:txBody>
      </p:sp>
      <p:sp>
        <p:nvSpPr>
          <p:cNvPr id="4" name="Text 1"/>
          <p:cNvSpPr/>
          <p:nvPr/>
        </p:nvSpPr>
        <p:spPr>
          <a:xfrm>
            <a:off x="6280190" y="4144447"/>
            <a:ext cx="755642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5DCE6"/>
                </a:solidFill>
                <a:latin typeface="Montserrat" pitchFamily="34" charset="0"/>
                <a:ea typeface="Montserrat" pitchFamily="34" charset="-122"/>
                <a:cs typeface="Montserrat" pitchFamily="34" charset="-120"/>
              </a:rPr>
              <a:t>Rights and duties are interdependent and essential.</a:t>
            </a:r>
            <a:endParaRPr lang="en-US" sz="1550" dirty="0"/>
          </a:p>
        </p:txBody>
      </p:sp>
      <p:sp>
        <p:nvSpPr>
          <p:cNvPr id="5" name="Text 2"/>
          <p:cNvSpPr/>
          <p:nvPr/>
        </p:nvSpPr>
        <p:spPr>
          <a:xfrm>
            <a:off x="6280190" y="4531400"/>
            <a:ext cx="755642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5DCE6"/>
                </a:solidFill>
                <a:latin typeface="Montserrat" pitchFamily="34" charset="0"/>
                <a:ea typeface="Montserrat" pitchFamily="34" charset="-122"/>
                <a:cs typeface="Montserrat" pitchFamily="34" charset="-120"/>
              </a:rPr>
              <a:t>They require continuous deliberation and adaptation.</a:t>
            </a:r>
            <a:endParaRPr lang="en-US" sz="1550" dirty="0"/>
          </a:p>
        </p:txBody>
      </p:sp>
      <p:sp>
        <p:nvSpPr>
          <p:cNvPr id="6" name="Text 3"/>
          <p:cNvSpPr/>
          <p:nvPr/>
        </p:nvSpPr>
        <p:spPr>
          <a:xfrm>
            <a:off x="6280190" y="4918353"/>
            <a:ext cx="755642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5DCE6"/>
                </a:solidFill>
                <a:latin typeface="Montserrat" pitchFamily="34" charset="0"/>
                <a:ea typeface="Montserrat" pitchFamily="34" charset="-122"/>
                <a:cs typeface="Montserrat" pitchFamily="34" charset="-120"/>
              </a:rPr>
              <a:t>They empower individuals and define collective responsibilities.</a:t>
            </a:r>
            <a:endParaRPr lang="en-US" sz="1550" dirty="0"/>
          </a:p>
        </p:txBody>
      </p:sp>
      <p:sp>
        <p:nvSpPr>
          <p:cNvPr id="7" name="Text 4"/>
          <p:cNvSpPr/>
          <p:nvPr/>
        </p:nvSpPr>
        <p:spPr>
          <a:xfrm>
            <a:off x="6280190" y="5305306"/>
            <a:ext cx="755642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5DCE6"/>
                </a:solidFill>
                <a:latin typeface="Montserrat" pitchFamily="34" charset="0"/>
                <a:ea typeface="Montserrat" pitchFamily="34" charset="-122"/>
                <a:cs typeface="Montserrat" pitchFamily="34" charset="-120"/>
              </a:rPr>
              <a:t>Upholding both strengthens democratic societies globally.</a:t>
            </a:r>
            <a:endParaRPr lang="en-US" sz="1550" dirty="0"/>
          </a:p>
        </p:txBody>
      </p:sp>
      <p:sp>
        <p:nvSpPr>
          <p:cNvPr id="8" name="Rectangle 7">
            <a:extLst>
              <a:ext uri="{FF2B5EF4-FFF2-40B4-BE49-F238E27FC236}">
                <a16:creationId xmlns:a16="http://schemas.microsoft.com/office/drawing/2014/main" id="{F522B3BB-1480-C418-C06B-A570BA52D09B}"/>
              </a:ext>
            </a:extLst>
          </p:cNvPr>
          <p:cNvSpPr/>
          <p:nvPr/>
        </p:nvSpPr>
        <p:spPr>
          <a:xfrm>
            <a:off x="12877800" y="7772400"/>
            <a:ext cx="1638300" cy="361950"/>
          </a:xfrm>
          <a:prstGeom prst="rect">
            <a:avLst/>
          </a:prstGeom>
          <a:solidFill>
            <a:srgbClr val="090E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2287905"/>
            <a:ext cx="9869210" cy="620078"/>
          </a:xfrm>
          <a:prstGeom prst="rect">
            <a:avLst/>
          </a:prstGeom>
          <a:noFill/>
          <a:ln/>
        </p:spPr>
        <p:txBody>
          <a:bodyPr wrap="none" lIns="0" tIns="0" rIns="0" bIns="0" rtlCol="0" anchor="t"/>
          <a:lstStyle/>
          <a:p>
            <a:pPr marL="0" indent="0" algn="l">
              <a:lnSpc>
                <a:spcPts val="4850"/>
              </a:lnSpc>
              <a:buNone/>
            </a:pPr>
            <a:r>
              <a:rPr lang="en-US" sz="3900" b="1" dirty="0">
                <a:solidFill>
                  <a:srgbClr val="EEAEF6"/>
                </a:solidFill>
                <a:latin typeface="Bricolage Grotesque Extra Bold" pitchFamily="34" charset="0"/>
                <a:ea typeface="Bricolage Grotesque Extra Bold" pitchFamily="34" charset="-122"/>
                <a:cs typeface="Bricolage Grotesque Extra Bold" pitchFamily="34" charset="-120"/>
              </a:rPr>
              <a:t>Defining Rights: Legitimate Entitlements</a:t>
            </a:r>
            <a:endParaRPr lang="en-US" sz="3900" dirty="0"/>
          </a:p>
        </p:txBody>
      </p:sp>
      <p:sp>
        <p:nvSpPr>
          <p:cNvPr id="3" name="Shape 1"/>
          <p:cNvSpPr/>
          <p:nvPr/>
        </p:nvSpPr>
        <p:spPr>
          <a:xfrm>
            <a:off x="793790" y="3304818"/>
            <a:ext cx="4215289" cy="1778556"/>
          </a:xfrm>
          <a:prstGeom prst="roundRect">
            <a:avLst>
              <a:gd name="adj" fmla="val 4687"/>
            </a:avLst>
          </a:prstGeom>
          <a:solidFill>
            <a:srgbClr val="282D5E"/>
          </a:solidFill>
          <a:ln/>
        </p:spPr>
      </p:sp>
      <p:sp>
        <p:nvSpPr>
          <p:cNvPr id="4" name="Text 2"/>
          <p:cNvSpPr/>
          <p:nvPr/>
        </p:nvSpPr>
        <p:spPr>
          <a:xfrm>
            <a:off x="992148" y="3503176"/>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Definition</a:t>
            </a:r>
            <a:endParaRPr lang="en-US" sz="1950" dirty="0"/>
          </a:p>
        </p:txBody>
      </p:sp>
      <p:sp>
        <p:nvSpPr>
          <p:cNvPr id="5" name="Text 3"/>
          <p:cNvSpPr/>
          <p:nvPr/>
        </p:nvSpPr>
        <p:spPr>
          <a:xfrm>
            <a:off x="992148" y="3932396"/>
            <a:ext cx="3818573" cy="635079"/>
          </a:xfrm>
          <a:prstGeom prst="rect">
            <a:avLst/>
          </a:prstGeom>
          <a:noFill/>
          <a:ln/>
        </p:spPr>
        <p:txBody>
          <a:bodyPr wrap="squar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Moral or legal claims/entitlements recognized within a society.</a:t>
            </a:r>
            <a:endParaRPr lang="en-US" sz="1550" dirty="0"/>
          </a:p>
        </p:txBody>
      </p:sp>
      <p:sp>
        <p:nvSpPr>
          <p:cNvPr id="6" name="Shape 4"/>
          <p:cNvSpPr/>
          <p:nvPr/>
        </p:nvSpPr>
        <p:spPr>
          <a:xfrm>
            <a:off x="5207437" y="3304818"/>
            <a:ext cx="4215408" cy="1778556"/>
          </a:xfrm>
          <a:prstGeom prst="roundRect">
            <a:avLst>
              <a:gd name="adj" fmla="val 4687"/>
            </a:avLst>
          </a:prstGeom>
          <a:solidFill>
            <a:srgbClr val="282D5E"/>
          </a:solidFill>
          <a:ln/>
        </p:spPr>
      </p:sp>
      <p:sp>
        <p:nvSpPr>
          <p:cNvPr id="7" name="Text 5"/>
          <p:cNvSpPr/>
          <p:nvPr/>
        </p:nvSpPr>
        <p:spPr>
          <a:xfrm>
            <a:off x="5405795" y="3503176"/>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Origin</a:t>
            </a:r>
            <a:endParaRPr lang="en-US" sz="1950" dirty="0"/>
          </a:p>
        </p:txBody>
      </p:sp>
      <p:sp>
        <p:nvSpPr>
          <p:cNvPr id="8" name="Text 6"/>
          <p:cNvSpPr/>
          <p:nvPr/>
        </p:nvSpPr>
        <p:spPr>
          <a:xfrm>
            <a:off x="5405795" y="3932396"/>
            <a:ext cx="3818692" cy="952619"/>
          </a:xfrm>
          <a:prstGeom prst="rect">
            <a:avLst/>
          </a:prstGeom>
          <a:noFill/>
          <a:ln/>
        </p:spPr>
        <p:txBody>
          <a:bodyPr wrap="squar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Derived from natural law, social contracts, and principles of human dignity.</a:t>
            </a:r>
            <a:endParaRPr lang="en-US" sz="1550" dirty="0"/>
          </a:p>
        </p:txBody>
      </p:sp>
      <p:sp>
        <p:nvSpPr>
          <p:cNvPr id="9" name="Shape 7"/>
          <p:cNvSpPr/>
          <p:nvPr/>
        </p:nvSpPr>
        <p:spPr>
          <a:xfrm>
            <a:off x="9621203" y="3304818"/>
            <a:ext cx="4215289" cy="1778556"/>
          </a:xfrm>
          <a:prstGeom prst="roundRect">
            <a:avLst>
              <a:gd name="adj" fmla="val 4687"/>
            </a:avLst>
          </a:prstGeom>
          <a:solidFill>
            <a:srgbClr val="282D5E"/>
          </a:solidFill>
          <a:ln/>
        </p:spPr>
      </p:sp>
      <p:sp>
        <p:nvSpPr>
          <p:cNvPr id="10" name="Text 8"/>
          <p:cNvSpPr/>
          <p:nvPr/>
        </p:nvSpPr>
        <p:spPr>
          <a:xfrm>
            <a:off x="9819561" y="3503176"/>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Example</a:t>
            </a:r>
            <a:endParaRPr lang="en-US" sz="1950" dirty="0"/>
          </a:p>
        </p:txBody>
      </p:sp>
      <p:sp>
        <p:nvSpPr>
          <p:cNvPr id="11" name="Text 9"/>
          <p:cNvSpPr/>
          <p:nvPr/>
        </p:nvSpPr>
        <p:spPr>
          <a:xfrm>
            <a:off x="9819561" y="3932396"/>
            <a:ext cx="3818573" cy="952619"/>
          </a:xfrm>
          <a:prstGeom prst="rect">
            <a:avLst/>
          </a:prstGeom>
          <a:noFill/>
          <a:ln/>
        </p:spPr>
        <p:txBody>
          <a:bodyPr wrap="squar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Article 3, UDHR: "Everyone has the right to life, liberty and security of person."</a:t>
            </a:r>
            <a:endParaRPr lang="en-US" sz="1550" dirty="0"/>
          </a:p>
        </p:txBody>
      </p:sp>
      <p:sp>
        <p:nvSpPr>
          <p:cNvPr id="12" name="Text 10"/>
          <p:cNvSpPr/>
          <p:nvPr/>
        </p:nvSpPr>
        <p:spPr>
          <a:xfrm>
            <a:off x="793790" y="5306616"/>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John Locke, in 1689, articulated fundamental rights as "life, liberty, and property," significantly influencing modern concepts of rights.</a:t>
            </a:r>
            <a:endParaRPr lang="en-US" sz="1550" dirty="0"/>
          </a:p>
        </p:txBody>
      </p:sp>
      <p:sp>
        <p:nvSpPr>
          <p:cNvPr id="13" name="Rectangle 12">
            <a:extLst>
              <a:ext uri="{FF2B5EF4-FFF2-40B4-BE49-F238E27FC236}">
                <a16:creationId xmlns:a16="http://schemas.microsoft.com/office/drawing/2014/main" id="{4E846D73-F071-660C-02BF-E7EEBDFDD818}"/>
              </a:ext>
            </a:extLst>
          </p:cNvPr>
          <p:cNvSpPr/>
          <p:nvPr/>
        </p:nvSpPr>
        <p:spPr>
          <a:xfrm>
            <a:off x="12877800" y="7772400"/>
            <a:ext cx="1638300" cy="361950"/>
          </a:xfrm>
          <a:prstGeom prst="rect">
            <a:avLst/>
          </a:prstGeom>
          <a:solidFill>
            <a:srgbClr val="090E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2586157"/>
            <a:ext cx="8336161" cy="620078"/>
          </a:xfrm>
          <a:prstGeom prst="rect">
            <a:avLst/>
          </a:prstGeom>
          <a:noFill/>
          <a:ln/>
        </p:spPr>
        <p:txBody>
          <a:bodyPr wrap="none" lIns="0" tIns="0" rIns="0" bIns="0" rtlCol="0" anchor="t"/>
          <a:lstStyle/>
          <a:p>
            <a:pPr marL="0" indent="0" algn="l">
              <a:lnSpc>
                <a:spcPts val="4850"/>
              </a:lnSpc>
              <a:buNone/>
            </a:pPr>
            <a:r>
              <a:rPr lang="en-US" sz="3900" b="1" dirty="0">
                <a:solidFill>
                  <a:srgbClr val="EEAEF6"/>
                </a:solidFill>
                <a:latin typeface="Bricolage Grotesque Extra Bold" pitchFamily="34" charset="0"/>
                <a:ea typeface="Bricolage Grotesque Extra Bold" pitchFamily="34" charset="-122"/>
                <a:cs typeface="Bricolage Grotesque Extra Bold" pitchFamily="34" charset="-120"/>
              </a:rPr>
              <a:t>Defining Duties: Moral Obligations</a:t>
            </a:r>
            <a:endParaRPr lang="en-US" sz="3900" dirty="0"/>
          </a:p>
        </p:txBody>
      </p:sp>
      <p:pic>
        <p:nvPicPr>
          <p:cNvPr id="3" name="Image 0" descr="preencoded.png"/>
          <p:cNvPicPr>
            <a:picLocks noChangeAspect="1"/>
          </p:cNvPicPr>
          <p:nvPr/>
        </p:nvPicPr>
        <p:blipFill>
          <a:blip r:embed="rId3"/>
          <a:stretch>
            <a:fillRect/>
          </a:stretch>
        </p:blipFill>
        <p:spPr>
          <a:xfrm>
            <a:off x="793790" y="3603069"/>
            <a:ext cx="496133" cy="496133"/>
          </a:xfrm>
          <a:prstGeom prst="rect">
            <a:avLst/>
          </a:prstGeom>
        </p:spPr>
      </p:pic>
      <p:sp>
        <p:nvSpPr>
          <p:cNvPr id="4" name="Text 1"/>
          <p:cNvSpPr/>
          <p:nvPr/>
        </p:nvSpPr>
        <p:spPr>
          <a:xfrm>
            <a:off x="1537930" y="3720822"/>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Definition</a:t>
            </a:r>
            <a:endParaRPr lang="en-US" sz="1950" dirty="0"/>
          </a:p>
        </p:txBody>
      </p:sp>
      <p:sp>
        <p:nvSpPr>
          <p:cNvPr id="5" name="Text 2"/>
          <p:cNvSpPr/>
          <p:nvPr/>
        </p:nvSpPr>
        <p:spPr>
          <a:xfrm>
            <a:off x="1537930" y="4150042"/>
            <a:ext cx="3438049" cy="952619"/>
          </a:xfrm>
          <a:prstGeom prst="rect">
            <a:avLst/>
          </a:prstGeom>
          <a:noFill/>
          <a:ln/>
        </p:spPr>
        <p:txBody>
          <a:bodyPr wrap="squar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A moral or legal obligation; a responsibility to act in accordance with principles.</a:t>
            </a:r>
            <a:endParaRPr lang="en-US" sz="1550" dirty="0"/>
          </a:p>
        </p:txBody>
      </p:sp>
      <p:pic>
        <p:nvPicPr>
          <p:cNvPr id="6" name="Image 1" descr="preencoded.png"/>
          <p:cNvPicPr>
            <a:picLocks noChangeAspect="1"/>
          </p:cNvPicPr>
          <p:nvPr/>
        </p:nvPicPr>
        <p:blipFill>
          <a:blip r:embed="rId4"/>
          <a:stretch>
            <a:fillRect/>
          </a:stretch>
        </p:blipFill>
        <p:spPr>
          <a:xfrm>
            <a:off x="5223986" y="3603069"/>
            <a:ext cx="496133" cy="496133"/>
          </a:xfrm>
          <a:prstGeom prst="rect">
            <a:avLst/>
          </a:prstGeom>
        </p:spPr>
      </p:pic>
      <p:sp>
        <p:nvSpPr>
          <p:cNvPr id="7" name="Text 3"/>
          <p:cNvSpPr/>
          <p:nvPr/>
        </p:nvSpPr>
        <p:spPr>
          <a:xfrm>
            <a:off x="5968127" y="3720822"/>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Origin</a:t>
            </a:r>
            <a:endParaRPr lang="en-US" sz="1950" dirty="0"/>
          </a:p>
        </p:txBody>
      </p:sp>
      <p:sp>
        <p:nvSpPr>
          <p:cNvPr id="8" name="Text 4"/>
          <p:cNvSpPr/>
          <p:nvPr/>
        </p:nvSpPr>
        <p:spPr>
          <a:xfrm>
            <a:off x="5968127" y="4150042"/>
            <a:ext cx="3438168" cy="952619"/>
          </a:xfrm>
          <a:prstGeom prst="rect">
            <a:avLst/>
          </a:prstGeom>
          <a:noFill/>
          <a:ln/>
        </p:spPr>
        <p:txBody>
          <a:bodyPr wrap="squar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Reciprocal to rights, arising from societal roles and fundamental moral principles.</a:t>
            </a:r>
            <a:endParaRPr lang="en-US" sz="1550" dirty="0"/>
          </a:p>
        </p:txBody>
      </p:sp>
      <p:pic>
        <p:nvPicPr>
          <p:cNvPr id="9" name="Image 2" descr="preencoded.png"/>
          <p:cNvPicPr>
            <a:picLocks noChangeAspect="1"/>
          </p:cNvPicPr>
          <p:nvPr/>
        </p:nvPicPr>
        <p:blipFill>
          <a:blip r:embed="rId5"/>
          <a:stretch>
            <a:fillRect/>
          </a:stretch>
        </p:blipFill>
        <p:spPr>
          <a:xfrm>
            <a:off x="9654302" y="3603069"/>
            <a:ext cx="496133" cy="496133"/>
          </a:xfrm>
          <a:prstGeom prst="rect">
            <a:avLst/>
          </a:prstGeom>
        </p:spPr>
      </p:pic>
      <p:sp>
        <p:nvSpPr>
          <p:cNvPr id="10" name="Text 5"/>
          <p:cNvSpPr/>
          <p:nvPr/>
        </p:nvSpPr>
        <p:spPr>
          <a:xfrm>
            <a:off x="10398443" y="3720822"/>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Example</a:t>
            </a:r>
            <a:endParaRPr lang="en-US" sz="1950" dirty="0"/>
          </a:p>
        </p:txBody>
      </p:sp>
      <p:sp>
        <p:nvSpPr>
          <p:cNvPr id="11" name="Text 6"/>
          <p:cNvSpPr/>
          <p:nvPr/>
        </p:nvSpPr>
        <p:spPr>
          <a:xfrm>
            <a:off x="10398443" y="4150042"/>
            <a:ext cx="3438168" cy="635079"/>
          </a:xfrm>
          <a:prstGeom prst="rect">
            <a:avLst/>
          </a:prstGeom>
          <a:noFill/>
          <a:ln/>
        </p:spPr>
        <p:txBody>
          <a:bodyPr wrap="squar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The duty not to infringe upon another's right to life or freedom.</a:t>
            </a:r>
            <a:endParaRPr lang="en-US" sz="1550" dirty="0"/>
          </a:p>
        </p:txBody>
      </p:sp>
      <p:sp>
        <p:nvSpPr>
          <p:cNvPr id="12" name="Text 7"/>
          <p:cNvSpPr/>
          <p:nvPr/>
        </p:nvSpPr>
        <p:spPr>
          <a:xfrm>
            <a:off x="793790" y="5325904"/>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Immanuel Kant, in 1785, grounded moral duties in the Categorical Imperative, emphasizing universal moral laws.</a:t>
            </a:r>
            <a:endParaRPr lang="en-US" sz="1550" dirty="0"/>
          </a:p>
        </p:txBody>
      </p:sp>
      <p:sp>
        <p:nvSpPr>
          <p:cNvPr id="13" name="Rectangle 12">
            <a:extLst>
              <a:ext uri="{FF2B5EF4-FFF2-40B4-BE49-F238E27FC236}">
                <a16:creationId xmlns:a16="http://schemas.microsoft.com/office/drawing/2014/main" id="{F49BCABF-C5F4-AD7D-45C8-1E34F0E3803B}"/>
              </a:ext>
            </a:extLst>
          </p:cNvPr>
          <p:cNvSpPr/>
          <p:nvPr/>
        </p:nvSpPr>
        <p:spPr>
          <a:xfrm>
            <a:off x="12877800" y="7772400"/>
            <a:ext cx="1638300" cy="361950"/>
          </a:xfrm>
          <a:prstGeom prst="rect">
            <a:avLst/>
          </a:prstGeom>
          <a:solidFill>
            <a:srgbClr val="090E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634960" y="436483"/>
            <a:ext cx="3968591" cy="496014"/>
          </a:xfrm>
          <a:prstGeom prst="rect">
            <a:avLst/>
          </a:prstGeom>
          <a:noFill/>
          <a:ln/>
        </p:spPr>
        <p:txBody>
          <a:bodyPr wrap="none" lIns="0" tIns="0" rIns="0" bIns="0" rtlCol="0" anchor="t"/>
          <a:lstStyle/>
          <a:p>
            <a:pPr marL="0" indent="0" algn="l">
              <a:lnSpc>
                <a:spcPts val="3900"/>
              </a:lnSpc>
              <a:buNone/>
            </a:pPr>
            <a:r>
              <a:rPr lang="en-US" b="1" dirty="0">
                <a:solidFill>
                  <a:srgbClr val="EEAEF6"/>
                </a:solidFill>
                <a:latin typeface="Bricolage Grotesque Extra Bold" pitchFamily="34" charset="0"/>
                <a:ea typeface="Bricolage Grotesque Extra Bold" pitchFamily="34" charset="-122"/>
                <a:cs typeface="Bricolage Grotesque Extra Bold" pitchFamily="34" charset="-120"/>
              </a:rPr>
              <a:t>Categories of Rights</a:t>
            </a:r>
            <a:endParaRPr lang="en-US" dirty="0"/>
          </a:p>
        </p:txBody>
      </p:sp>
      <p:sp>
        <p:nvSpPr>
          <p:cNvPr id="3" name="Text 1"/>
          <p:cNvSpPr/>
          <p:nvPr/>
        </p:nvSpPr>
        <p:spPr>
          <a:xfrm>
            <a:off x="634960" y="1313259"/>
            <a:ext cx="6479025" cy="1210866"/>
          </a:xfrm>
          <a:prstGeom prst="rect">
            <a:avLst/>
          </a:prstGeom>
          <a:noFill/>
          <a:ln/>
        </p:spPr>
        <p:txBody>
          <a:bodyPr wrap="none" lIns="0" tIns="0" rIns="0" bIns="0" rtlCol="0" anchor="t"/>
          <a:lstStyle/>
          <a:p>
            <a:pPr marL="342900" indent="-342900" algn="l">
              <a:lnSpc>
                <a:spcPts val="1950"/>
              </a:lnSpc>
              <a:buSzPct val="100000"/>
              <a:buChar char="•"/>
            </a:pPr>
            <a:r>
              <a:rPr lang="en-US" sz="2000" dirty="0">
                <a:solidFill>
                  <a:srgbClr val="E5DCE6"/>
                </a:solidFill>
                <a:latin typeface="Montserrat" pitchFamily="34" charset="0"/>
                <a:ea typeface="Montserrat" pitchFamily="34" charset="-122"/>
                <a:cs typeface="Montserrat" pitchFamily="34" charset="-120"/>
              </a:rPr>
              <a:t>Negative Rights: Freedom *from* interference </a:t>
            </a:r>
          </a:p>
          <a:p>
            <a:pPr algn="l">
              <a:lnSpc>
                <a:spcPts val="1950"/>
              </a:lnSpc>
              <a:buSzPct val="100000"/>
            </a:pPr>
            <a:r>
              <a:rPr lang="en-US" sz="2000" dirty="0">
                <a:solidFill>
                  <a:srgbClr val="E5DCE6"/>
                </a:solidFill>
                <a:latin typeface="Montserrat" pitchFamily="34" charset="0"/>
                <a:ea typeface="Montserrat" pitchFamily="34" charset="-122"/>
                <a:cs typeface="Montserrat" pitchFamily="34" charset="-120"/>
              </a:rPr>
              <a:t>(e.g., speech, religion)</a:t>
            </a:r>
            <a:endParaRPr lang="en-US" sz="2000" dirty="0"/>
          </a:p>
        </p:txBody>
      </p:sp>
      <p:sp>
        <p:nvSpPr>
          <p:cNvPr id="4" name="Text 2"/>
          <p:cNvSpPr/>
          <p:nvPr/>
        </p:nvSpPr>
        <p:spPr>
          <a:xfrm>
            <a:off x="627340" y="2164020"/>
            <a:ext cx="6486644" cy="253841"/>
          </a:xfrm>
          <a:prstGeom prst="rect">
            <a:avLst/>
          </a:prstGeom>
          <a:noFill/>
          <a:ln/>
        </p:spPr>
        <p:txBody>
          <a:bodyPr wrap="none" lIns="0" tIns="0" rIns="0" bIns="0" rtlCol="0" anchor="t"/>
          <a:lstStyle/>
          <a:p>
            <a:pPr marL="342900" indent="-342900" algn="l">
              <a:lnSpc>
                <a:spcPts val="1950"/>
              </a:lnSpc>
              <a:buSzPct val="100000"/>
              <a:buChar char="•"/>
            </a:pPr>
            <a:r>
              <a:rPr lang="en-US" dirty="0">
                <a:solidFill>
                  <a:srgbClr val="E5DCE6"/>
                </a:solidFill>
                <a:latin typeface="Montserrat" pitchFamily="34" charset="0"/>
                <a:ea typeface="Montserrat" pitchFamily="34" charset="-122"/>
                <a:cs typeface="Montserrat" pitchFamily="34" charset="-120"/>
              </a:rPr>
              <a:t>Positive Rights: Entitlement *to* something </a:t>
            </a:r>
          </a:p>
          <a:p>
            <a:pPr algn="l">
              <a:lnSpc>
                <a:spcPts val="1950"/>
              </a:lnSpc>
              <a:buSzPct val="100000"/>
            </a:pPr>
            <a:r>
              <a:rPr lang="en-US" dirty="0">
                <a:solidFill>
                  <a:srgbClr val="E5DCE6"/>
                </a:solidFill>
                <a:latin typeface="Montserrat" pitchFamily="34" charset="0"/>
                <a:ea typeface="Montserrat" pitchFamily="34" charset="-122"/>
                <a:cs typeface="Montserrat" pitchFamily="34" charset="-120"/>
              </a:rPr>
              <a:t>(e.g., education, healthcare)</a:t>
            </a:r>
            <a:endParaRPr lang="en-US" dirty="0"/>
          </a:p>
        </p:txBody>
      </p:sp>
      <p:sp>
        <p:nvSpPr>
          <p:cNvPr id="5" name="Text 3"/>
          <p:cNvSpPr/>
          <p:nvPr/>
        </p:nvSpPr>
        <p:spPr>
          <a:xfrm>
            <a:off x="627340" y="2938760"/>
            <a:ext cx="6486644" cy="253841"/>
          </a:xfrm>
          <a:prstGeom prst="rect">
            <a:avLst/>
          </a:prstGeom>
          <a:noFill/>
          <a:ln/>
        </p:spPr>
        <p:txBody>
          <a:bodyPr wrap="none" lIns="0" tIns="0" rIns="0" bIns="0" rtlCol="0" anchor="t"/>
          <a:lstStyle/>
          <a:p>
            <a:pPr marL="342900" indent="-342900" algn="l">
              <a:lnSpc>
                <a:spcPts val="1950"/>
              </a:lnSpc>
              <a:buSzPct val="100000"/>
              <a:buChar char="•"/>
            </a:pPr>
            <a:r>
              <a:rPr lang="en-US" dirty="0">
                <a:solidFill>
                  <a:srgbClr val="E5DCE6"/>
                </a:solidFill>
                <a:latin typeface="Montserrat" pitchFamily="34" charset="0"/>
                <a:ea typeface="Montserrat" pitchFamily="34" charset="-122"/>
                <a:cs typeface="Montserrat" pitchFamily="34" charset="-120"/>
              </a:rPr>
              <a:t>Civil/Political: Vote, assembly</a:t>
            </a:r>
            <a:endParaRPr lang="en-US" dirty="0"/>
          </a:p>
        </p:txBody>
      </p:sp>
      <p:sp>
        <p:nvSpPr>
          <p:cNvPr id="6" name="Text 4"/>
          <p:cNvSpPr/>
          <p:nvPr/>
        </p:nvSpPr>
        <p:spPr>
          <a:xfrm>
            <a:off x="627340" y="3459659"/>
            <a:ext cx="6486644" cy="253841"/>
          </a:xfrm>
          <a:prstGeom prst="rect">
            <a:avLst/>
          </a:prstGeom>
          <a:noFill/>
          <a:ln/>
        </p:spPr>
        <p:txBody>
          <a:bodyPr wrap="none" lIns="0" tIns="0" rIns="0" bIns="0" rtlCol="0" anchor="t"/>
          <a:lstStyle/>
          <a:p>
            <a:pPr marL="342900" indent="-342900" algn="l">
              <a:lnSpc>
                <a:spcPts val="1950"/>
              </a:lnSpc>
              <a:buSzPct val="100000"/>
              <a:buChar char="•"/>
            </a:pPr>
            <a:r>
              <a:rPr lang="en-US" dirty="0">
                <a:solidFill>
                  <a:srgbClr val="E5DCE6"/>
                </a:solidFill>
                <a:latin typeface="Montserrat" pitchFamily="34" charset="0"/>
                <a:ea typeface="Montserrat" pitchFamily="34" charset="-122"/>
                <a:cs typeface="Montserrat" pitchFamily="34" charset="-120"/>
              </a:rPr>
              <a:t>Economic/Social/Cultural: Work, housing</a:t>
            </a:r>
            <a:endParaRPr lang="en-US" dirty="0"/>
          </a:p>
        </p:txBody>
      </p:sp>
      <p:pic>
        <p:nvPicPr>
          <p:cNvPr id="7" name="Image 0" descr="preencoded.png"/>
          <p:cNvPicPr>
            <a:picLocks noChangeAspect="1"/>
          </p:cNvPicPr>
          <p:nvPr/>
        </p:nvPicPr>
        <p:blipFill>
          <a:blip r:embed="rId3"/>
          <a:stretch>
            <a:fillRect/>
          </a:stretch>
        </p:blipFill>
        <p:spPr>
          <a:xfrm>
            <a:off x="7516416" y="1348978"/>
            <a:ext cx="6486644" cy="6486644"/>
          </a:xfrm>
          <a:prstGeom prst="rect">
            <a:avLst/>
          </a:prstGeom>
        </p:spPr>
      </p:pic>
      <p:sp>
        <p:nvSpPr>
          <p:cNvPr id="8" name="Text 5"/>
          <p:cNvSpPr/>
          <p:nvPr/>
        </p:nvSpPr>
        <p:spPr>
          <a:xfrm>
            <a:off x="7516416" y="8014097"/>
            <a:ext cx="6486644" cy="507683"/>
          </a:xfrm>
          <a:prstGeom prst="rect">
            <a:avLst/>
          </a:prstGeom>
          <a:noFill/>
          <a:ln/>
        </p:spPr>
        <p:txBody>
          <a:bodyPr wrap="square" lIns="0" tIns="0" rIns="0" bIns="0" rtlCol="0" anchor="t"/>
          <a:lstStyle/>
          <a:p>
            <a:pPr marL="0" indent="0" algn="l">
              <a:lnSpc>
                <a:spcPts val="1950"/>
              </a:lnSpc>
              <a:buNone/>
            </a:pPr>
            <a:r>
              <a:rPr lang="en-US" sz="1400" dirty="0">
                <a:solidFill>
                  <a:srgbClr val="E5DCE6"/>
                </a:solidFill>
                <a:latin typeface="Montserrat" pitchFamily="34" charset="0"/>
                <a:ea typeface="Montserrat" pitchFamily="34" charset="-122"/>
                <a:cs typeface="Montserrat" pitchFamily="34" charset="-120"/>
              </a:rPr>
              <a:t>The International Covenant on Civil and Political Rights (1966) further elaborates these categories.</a:t>
            </a:r>
            <a:endParaRPr lang="en-US" sz="1400" dirty="0"/>
          </a:p>
        </p:txBody>
      </p:sp>
      <p:sp>
        <p:nvSpPr>
          <p:cNvPr id="9" name="Rectangle 8">
            <a:extLst>
              <a:ext uri="{FF2B5EF4-FFF2-40B4-BE49-F238E27FC236}">
                <a16:creationId xmlns:a16="http://schemas.microsoft.com/office/drawing/2014/main" id="{BE890194-BE32-45C8-7190-82C6F157BBF4}"/>
              </a:ext>
            </a:extLst>
          </p:cNvPr>
          <p:cNvSpPr/>
          <p:nvPr/>
        </p:nvSpPr>
        <p:spPr>
          <a:xfrm>
            <a:off x="12877800" y="7772400"/>
            <a:ext cx="1638300" cy="361950"/>
          </a:xfrm>
          <a:prstGeom prst="rect">
            <a:avLst/>
          </a:prstGeom>
          <a:solidFill>
            <a:srgbClr val="090E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268641" y="538877"/>
            <a:ext cx="7579519" cy="1222296"/>
          </a:xfrm>
          <a:prstGeom prst="rect">
            <a:avLst/>
          </a:prstGeom>
          <a:noFill/>
          <a:ln/>
        </p:spPr>
        <p:txBody>
          <a:bodyPr wrap="square" lIns="0" tIns="0" rIns="0" bIns="0" rtlCol="0" anchor="t"/>
          <a:lstStyle/>
          <a:p>
            <a:pPr marL="0" indent="0" algn="l">
              <a:lnSpc>
                <a:spcPts val="4800"/>
              </a:lnSpc>
              <a:buNone/>
            </a:pPr>
            <a:r>
              <a:rPr lang="en-US" sz="3800" b="1" dirty="0">
                <a:solidFill>
                  <a:srgbClr val="EEAEF6"/>
                </a:solidFill>
                <a:latin typeface="Bricolage Grotesque Extra Bold" pitchFamily="34" charset="0"/>
                <a:ea typeface="Bricolage Grotesque Extra Bold" pitchFamily="34" charset="-122"/>
                <a:cs typeface="Bricolage Grotesque Extra Bold" pitchFamily="34" charset="-120"/>
              </a:rPr>
              <a:t>Historical Evolution of Rights &amp; Duties</a:t>
            </a:r>
            <a:endParaRPr lang="en-US" sz="3800" dirty="0"/>
          </a:p>
        </p:txBody>
      </p:sp>
      <p:sp>
        <p:nvSpPr>
          <p:cNvPr id="4" name="Shape 1"/>
          <p:cNvSpPr/>
          <p:nvPr/>
        </p:nvSpPr>
        <p:spPr>
          <a:xfrm>
            <a:off x="6488549" y="2054423"/>
            <a:ext cx="22860" cy="5636300"/>
          </a:xfrm>
          <a:prstGeom prst="roundRect">
            <a:avLst>
              <a:gd name="adj" fmla="val 359328"/>
            </a:avLst>
          </a:prstGeom>
          <a:solidFill>
            <a:srgbClr val="414677"/>
          </a:solidFill>
          <a:ln/>
        </p:spPr>
      </p:sp>
      <p:sp>
        <p:nvSpPr>
          <p:cNvPr id="5" name="Shape 2"/>
          <p:cNvSpPr/>
          <p:nvPr/>
        </p:nvSpPr>
        <p:spPr>
          <a:xfrm>
            <a:off x="6685657" y="2262902"/>
            <a:ext cx="586621" cy="22860"/>
          </a:xfrm>
          <a:prstGeom prst="roundRect">
            <a:avLst>
              <a:gd name="adj" fmla="val 359328"/>
            </a:avLst>
          </a:prstGeom>
          <a:solidFill>
            <a:srgbClr val="414677"/>
          </a:solidFill>
          <a:ln/>
        </p:spPr>
      </p:sp>
      <p:sp>
        <p:nvSpPr>
          <p:cNvPr id="6" name="Shape 3"/>
          <p:cNvSpPr/>
          <p:nvPr/>
        </p:nvSpPr>
        <p:spPr>
          <a:xfrm>
            <a:off x="6268581" y="2054423"/>
            <a:ext cx="439936" cy="439936"/>
          </a:xfrm>
          <a:prstGeom prst="roundRect">
            <a:avLst>
              <a:gd name="adj" fmla="val 18671"/>
            </a:avLst>
          </a:prstGeom>
          <a:solidFill>
            <a:srgbClr val="282D5E"/>
          </a:solidFill>
          <a:ln/>
        </p:spPr>
      </p:sp>
      <p:sp>
        <p:nvSpPr>
          <p:cNvPr id="7" name="Text 4"/>
          <p:cNvSpPr/>
          <p:nvPr/>
        </p:nvSpPr>
        <p:spPr>
          <a:xfrm>
            <a:off x="6341864" y="2091035"/>
            <a:ext cx="293251" cy="366593"/>
          </a:xfrm>
          <a:prstGeom prst="rect">
            <a:avLst/>
          </a:prstGeom>
          <a:noFill/>
          <a:ln/>
        </p:spPr>
        <p:txBody>
          <a:bodyPr wrap="none" lIns="0" tIns="0" rIns="0" bIns="0" rtlCol="0" anchor="t"/>
          <a:lstStyle/>
          <a:p>
            <a:pPr marL="0" indent="0" algn="ctr">
              <a:lnSpc>
                <a:spcPts val="2300"/>
              </a:lnSpc>
              <a:buNone/>
            </a:pPr>
            <a:r>
              <a:rPr lang="en-US" sz="2300" b="1" dirty="0">
                <a:solidFill>
                  <a:srgbClr val="E5DCE6"/>
                </a:solidFill>
                <a:latin typeface="Bricolage Grotesque Extra Bold" pitchFamily="34" charset="0"/>
                <a:ea typeface="Bricolage Grotesque Extra Bold" pitchFamily="34" charset="-122"/>
                <a:cs typeface="Bricolage Grotesque Extra Bold" pitchFamily="34" charset="-120"/>
              </a:rPr>
              <a:t>1</a:t>
            </a:r>
            <a:endParaRPr lang="en-US" sz="2300" dirty="0"/>
          </a:p>
        </p:txBody>
      </p:sp>
      <p:sp>
        <p:nvSpPr>
          <p:cNvPr id="8" name="Text 5"/>
          <p:cNvSpPr/>
          <p:nvPr/>
        </p:nvSpPr>
        <p:spPr>
          <a:xfrm>
            <a:off x="7466528" y="2121575"/>
            <a:ext cx="2444710" cy="305514"/>
          </a:xfrm>
          <a:prstGeom prst="rect">
            <a:avLst/>
          </a:prstGeom>
          <a:noFill/>
          <a:ln/>
        </p:spPr>
        <p:txBody>
          <a:bodyPr wrap="none" lIns="0" tIns="0" rIns="0" bIns="0" rtlCol="0" anchor="t"/>
          <a:lstStyle/>
          <a:p>
            <a:pPr marL="0" indent="0" algn="l">
              <a:lnSpc>
                <a:spcPts val="2400"/>
              </a:lnSpc>
              <a:buNone/>
            </a:pPr>
            <a:r>
              <a:rPr lang="en-US" sz="1900" b="1" dirty="0">
                <a:solidFill>
                  <a:srgbClr val="E5DCE6"/>
                </a:solidFill>
                <a:latin typeface="Bricolage Grotesque Extra Bold" pitchFamily="34" charset="0"/>
                <a:ea typeface="Bricolage Grotesque Extra Bold" pitchFamily="34" charset="-122"/>
                <a:cs typeface="Bricolage Grotesque Extra Bold" pitchFamily="34" charset="-120"/>
              </a:rPr>
              <a:t>Ancient Era</a:t>
            </a:r>
            <a:endParaRPr lang="en-US" sz="1900" dirty="0"/>
          </a:p>
        </p:txBody>
      </p:sp>
      <p:sp>
        <p:nvSpPr>
          <p:cNvPr id="9" name="Text 6"/>
          <p:cNvSpPr/>
          <p:nvPr/>
        </p:nvSpPr>
        <p:spPr>
          <a:xfrm>
            <a:off x="7466528" y="2544366"/>
            <a:ext cx="6381631" cy="625793"/>
          </a:xfrm>
          <a:prstGeom prst="rect">
            <a:avLst/>
          </a:prstGeom>
          <a:noFill/>
          <a:ln/>
        </p:spPr>
        <p:txBody>
          <a:bodyPr wrap="square" lIns="0" tIns="0" rIns="0" bIns="0" rtlCol="0" anchor="t"/>
          <a:lstStyle/>
          <a:p>
            <a:pPr marL="0" indent="0" algn="l">
              <a:lnSpc>
                <a:spcPts val="2450"/>
              </a:lnSpc>
              <a:buNone/>
            </a:pPr>
            <a:r>
              <a:rPr lang="en-US" sz="1500" dirty="0">
                <a:solidFill>
                  <a:srgbClr val="E5DCE6"/>
                </a:solidFill>
                <a:latin typeface="Montserrat" pitchFamily="34" charset="0"/>
                <a:ea typeface="Montserrat" pitchFamily="34" charset="-122"/>
                <a:cs typeface="Montserrat" pitchFamily="34" charset="-120"/>
              </a:rPr>
              <a:t>Hammurabi's Code (c. 1754 BC) outlines reciprocal duties within society.</a:t>
            </a:r>
            <a:endParaRPr lang="en-US" sz="1500" dirty="0"/>
          </a:p>
        </p:txBody>
      </p:sp>
      <p:sp>
        <p:nvSpPr>
          <p:cNvPr id="10" name="Shape 7"/>
          <p:cNvSpPr/>
          <p:nvPr/>
        </p:nvSpPr>
        <p:spPr>
          <a:xfrm>
            <a:off x="6685657" y="3769757"/>
            <a:ext cx="586621" cy="22860"/>
          </a:xfrm>
          <a:prstGeom prst="roundRect">
            <a:avLst>
              <a:gd name="adj" fmla="val 359328"/>
            </a:avLst>
          </a:prstGeom>
          <a:solidFill>
            <a:srgbClr val="414677"/>
          </a:solidFill>
          <a:ln/>
        </p:spPr>
      </p:sp>
      <p:sp>
        <p:nvSpPr>
          <p:cNvPr id="11" name="Shape 8"/>
          <p:cNvSpPr/>
          <p:nvPr/>
        </p:nvSpPr>
        <p:spPr>
          <a:xfrm>
            <a:off x="6268581" y="3561278"/>
            <a:ext cx="439936" cy="439936"/>
          </a:xfrm>
          <a:prstGeom prst="roundRect">
            <a:avLst>
              <a:gd name="adj" fmla="val 18671"/>
            </a:avLst>
          </a:prstGeom>
          <a:solidFill>
            <a:srgbClr val="282D5E"/>
          </a:solidFill>
          <a:ln/>
        </p:spPr>
      </p:sp>
      <p:sp>
        <p:nvSpPr>
          <p:cNvPr id="12" name="Text 9"/>
          <p:cNvSpPr/>
          <p:nvPr/>
        </p:nvSpPr>
        <p:spPr>
          <a:xfrm>
            <a:off x="6341864" y="3597890"/>
            <a:ext cx="293251" cy="366593"/>
          </a:xfrm>
          <a:prstGeom prst="rect">
            <a:avLst/>
          </a:prstGeom>
          <a:noFill/>
          <a:ln/>
        </p:spPr>
        <p:txBody>
          <a:bodyPr wrap="none" lIns="0" tIns="0" rIns="0" bIns="0" rtlCol="0" anchor="t"/>
          <a:lstStyle/>
          <a:p>
            <a:pPr marL="0" indent="0" algn="ctr">
              <a:lnSpc>
                <a:spcPts val="2300"/>
              </a:lnSpc>
              <a:buNone/>
            </a:pPr>
            <a:r>
              <a:rPr lang="en-US" sz="2300" b="1" dirty="0">
                <a:solidFill>
                  <a:srgbClr val="E5DCE6"/>
                </a:solidFill>
                <a:latin typeface="Bricolage Grotesque Extra Bold" pitchFamily="34" charset="0"/>
                <a:ea typeface="Bricolage Grotesque Extra Bold" pitchFamily="34" charset="-122"/>
                <a:cs typeface="Bricolage Grotesque Extra Bold" pitchFamily="34" charset="-120"/>
              </a:rPr>
              <a:t>2</a:t>
            </a:r>
            <a:endParaRPr lang="en-US" sz="2300" dirty="0"/>
          </a:p>
        </p:txBody>
      </p:sp>
      <p:sp>
        <p:nvSpPr>
          <p:cNvPr id="13" name="Text 10"/>
          <p:cNvSpPr/>
          <p:nvPr/>
        </p:nvSpPr>
        <p:spPr>
          <a:xfrm>
            <a:off x="7466528" y="3628430"/>
            <a:ext cx="2444710" cy="305514"/>
          </a:xfrm>
          <a:prstGeom prst="rect">
            <a:avLst/>
          </a:prstGeom>
          <a:noFill/>
          <a:ln/>
        </p:spPr>
        <p:txBody>
          <a:bodyPr wrap="none" lIns="0" tIns="0" rIns="0" bIns="0" rtlCol="0" anchor="t"/>
          <a:lstStyle/>
          <a:p>
            <a:pPr marL="0" indent="0" algn="l">
              <a:lnSpc>
                <a:spcPts val="2400"/>
              </a:lnSpc>
              <a:buNone/>
            </a:pPr>
            <a:r>
              <a:rPr lang="en-US" sz="1900" b="1" dirty="0">
                <a:solidFill>
                  <a:srgbClr val="E5DCE6"/>
                </a:solidFill>
                <a:latin typeface="Bricolage Grotesque Extra Bold" pitchFamily="34" charset="0"/>
                <a:ea typeface="Bricolage Grotesque Extra Bold" pitchFamily="34" charset="-122"/>
                <a:cs typeface="Bricolage Grotesque Extra Bold" pitchFamily="34" charset="-120"/>
              </a:rPr>
              <a:t>Medieval Period</a:t>
            </a:r>
            <a:endParaRPr lang="en-US" sz="1900" dirty="0"/>
          </a:p>
        </p:txBody>
      </p:sp>
      <p:sp>
        <p:nvSpPr>
          <p:cNvPr id="14" name="Text 11"/>
          <p:cNvSpPr/>
          <p:nvPr/>
        </p:nvSpPr>
        <p:spPr>
          <a:xfrm>
            <a:off x="7466528" y="4051221"/>
            <a:ext cx="6381631" cy="625793"/>
          </a:xfrm>
          <a:prstGeom prst="rect">
            <a:avLst/>
          </a:prstGeom>
          <a:noFill/>
          <a:ln/>
        </p:spPr>
        <p:txBody>
          <a:bodyPr wrap="square" lIns="0" tIns="0" rIns="0" bIns="0" rtlCol="0" anchor="t"/>
          <a:lstStyle/>
          <a:p>
            <a:pPr marL="0" indent="0" algn="l">
              <a:lnSpc>
                <a:spcPts val="2450"/>
              </a:lnSpc>
              <a:buNone/>
            </a:pPr>
            <a:r>
              <a:rPr lang="en-US" sz="1500" dirty="0">
                <a:solidFill>
                  <a:srgbClr val="E5DCE6"/>
                </a:solidFill>
                <a:latin typeface="Montserrat" pitchFamily="34" charset="0"/>
                <a:ea typeface="Montserrat" pitchFamily="34" charset="-122"/>
                <a:cs typeface="Montserrat" pitchFamily="34" charset="-120"/>
              </a:rPr>
              <a:t>Magna Carta (1215) establishes specific rights for barons, including due process.</a:t>
            </a:r>
            <a:endParaRPr lang="en-US" sz="1500" dirty="0"/>
          </a:p>
        </p:txBody>
      </p:sp>
      <p:sp>
        <p:nvSpPr>
          <p:cNvPr id="15" name="Shape 12"/>
          <p:cNvSpPr/>
          <p:nvPr/>
        </p:nvSpPr>
        <p:spPr>
          <a:xfrm>
            <a:off x="6685657" y="5276612"/>
            <a:ext cx="586621" cy="22860"/>
          </a:xfrm>
          <a:prstGeom prst="roundRect">
            <a:avLst>
              <a:gd name="adj" fmla="val 359328"/>
            </a:avLst>
          </a:prstGeom>
          <a:solidFill>
            <a:srgbClr val="414677"/>
          </a:solidFill>
          <a:ln/>
        </p:spPr>
      </p:sp>
      <p:sp>
        <p:nvSpPr>
          <p:cNvPr id="16" name="Shape 13"/>
          <p:cNvSpPr/>
          <p:nvPr/>
        </p:nvSpPr>
        <p:spPr>
          <a:xfrm>
            <a:off x="6268581" y="5068133"/>
            <a:ext cx="439936" cy="439936"/>
          </a:xfrm>
          <a:prstGeom prst="roundRect">
            <a:avLst>
              <a:gd name="adj" fmla="val 18671"/>
            </a:avLst>
          </a:prstGeom>
          <a:solidFill>
            <a:srgbClr val="282D5E"/>
          </a:solidFill>
          <a:ln/>
        </p:spPr>
      </p:sp>
      <p:sp>
        <p:nvSpPr>
          <p:cNvPr id="17" name="Text 14"/>
          <p:cNvSpPr/>
          <p:nvPr/>
        </p:nvSpPr>
        <p:spPr>
          <a:xfrm>
            <a:off x="6341864" y="5104745"/>
            <a:ext cx="293251" cy="366593"/>
          </a:xfrm>
          <a:prstGeom prst="rect">
            <a:avLst/>
          </a:prstGeom>
          <a:noFill/>
          <a:ln/>
        </p:spPr>
        <p:txBody>
          <a:bodyPr wrap="none" lIns="0" tIns="0" rIns="0" bIns="0" rtlCol="0" anchor="t"/>
          <a:lstStyle/>
          <a:p>
            <a:pPr marL="0" indent="0" algn="ctr">
              <a:lnSpc>
                <a:spcPts val="2300"/>
              </a:lnSpc>
              <a:buNone/>
            </a:pPr>
            <a:r>
              <a:rPr lang="en-US" sz="2300" b="1" dirty="0">
                <a:solidFill>
                  <a:srgbClr val="E5DCE6"/>
                </a:solidFill>
                <a:latin typeface="Bricolage Grotesque Extra Bold" pitchFamily="34" charset="0"/>
                <a:ea typeface="Bricolage Grotesque Extra Bold" pitchFamily="34" charset="-122"/>
                <a:cs typeface="Bricolage Grotesque Extra Bold" pitchFamily="34" charset="-120"/>
              </a:rPr>
              <a:t>3</a:t>
            </a:r>
            <a:endParaRPr lang="en-US" sz="2300" dirty="0"/>
          </a:p>
        </p:txBody>
      </p:sp>
      <p:sp>
        <p:nvSpPr>
          <p:cNvPr id="18" name="Text 15"/>
          <p:cNvSpPr/>
          <p:nvPr/>
        </p:nvSpPr>
        <p:spPr>
          <a:xfrm>
            <a:off x="7466528" y="5135285"/>
            <a:ext cx="2444710" cy="305514"/>
          </a:xfrm>
          <a:prstGeom prst="rect">
            <a:avLst/>
          </a:prstGeom>
          <a:noFill/>
          <a:ln/>
        </p:spPr>
        <p:txBody>
          <a:bodyPr wrap="none" lIns="0" tIns="0" rIns="0" bIns="0" rtlCol="0" anchor="t"/>
          <a:lstStyle/>
          <a:p>
            <a:pPr marL="0" indent="0" algn="l">
              <a:lnSpc>
                <a:spcPts val="2400"/>
              </a:lnSpc>
              <a:buNone/>
            </a:pPr>
            <a:r>
              <a:rPr lang="en-US" sz="1900" b="1" dirty="0">
                <a:solidFill>
                  <a:srgbClr val="E5DCE6"/>
                </a:solidFill>
                <a:latin typeface="Bricolage Grotesque Extra Bold" pitchFamily="34" charset="0"/>
                <a:ea typeface="Bricolage Grotesque Extra Bold" pitchFamily="34" charset="-122"/>
                <a:cs typeface="Bricolage Grotesque Extra Bold" pitchFamily="34" charset="-120"/>
              </a:rPr>
              <a:t>Enlightenment</a:t>
            </a:r>
            <a:endParaRPr lang="en-US" sz="1900" dirty="0"/>
          </a:p>
        </p:txBody>
      </p:sp>
      <p:sp>
        <p:nvSpPr>
          <p:cNvPr id="19" name="Text 16"/>
          <p:cNvSpPr/>
          <p:nvPr/>
        </p:nvSpPr>
        <p:spPr>
          <a:xfrm>
            <a:off x="7466528" y="5558076"/>
            <a:ext cx="6381631" cy="625793"/>
          </a:xfrm>
          <a:prstGeom prst="rect">
            <a:avLst/>
          </a:prstGeom>
          <a:noFill/>
          <a:ln/>
        </p:spPr>
        <p:txBody>
          <a:bodyPr wrap="square" lIns="0" tIns="0" rIns="0" bIns="0" rtlCol="0" anchor="t"/>
          <a:lstStyle/>
          <a:p>
            <a:pPr marL="0" indent="0" algn="l">
              <a:lnSpc>
                <a:spcPts val="2450"/>
              </a:lnSpc>
              <a:buNone/>
            </a:pPr>
            <a:r>
              <a:rPr lang="en-US" sz="1500" dirty="0">
                <a:solidFill>
                  <a:srgbClr val="E5DCE6"/>
                </a:solidFill>
                <a:latin typeface="Montserrat" pitchFamily="34" charset="0"/>
                <a:ea typeface="Montserrat" pitchFamily="34" charset="-122"/>
                <a:cs typeface="Montserrat" pitchFamily="34" charset="-120"/>
              </a:rPr>
              <a:t>Locke, Rousseau, and Kant emphasize natural rights inherent to all individuals.</a:t>
            </a:r>
            <a:endParaRPr lang="en-US" sz="1500" dirty="0"/>
          </a:p>
        </p:txBody>
      </p:sp>
      <p:sp>
        <p:nvSpPr>
          <p:cNvPr id="20" name="Shape 17"/>
          <p:cNvSpPr/>
          <p:nvPr/>
        </p:nvSpPr>
        <p:spPr>
          <a:xfrm>
            <a:off x="6685657" y="6783467"/>
            <a:ext cx="586621" cy="22860"/>
          </a:xfrm>
          <a:prstGeom prst="roundRect">
            <a:avLst>
              <a:gd name="adj" fmla="val 359328"/>
            </a:avLst>
          </a:prstGeom>
          <a:solidFill>
            <a:srgbClr val="414677"/>
          </a:solidFill>
          <a:ln/>
        </p:spPr>
      </p:sp>
      <p:sp>
        <p:nvSpPr>
          <p:cNvPr id="21" name="Shape 18"/>
          <p:cNvSpPr/>
          <p:nvPr/>
        </p:nvSpPr>
        <p:spPr>
          <a:xfrm>
            <a:off x="6268581" y="6574988"/>
            <a:ext cx="439936" cy="439936"/>
          </a:xfrm>
          <a:prstGeom prst="roundRect">
            <a:avLst>
              <a:gd name="adj" fmla="val 18671"/>
            </a:avLst>
          </a:prstGeom>
          <a:solidFill>
            <a:srgbClr val="282D5E"/>
          </a:solidFill>
          <a:ln/>
        </p:spPr>
      </p:sp>
      <p:sp>
        <p:nvSpPr>
          <p:cNvPr id="22" name="Text 19"/>
          <p:cNvSpPr/>
          <p:nvPr/>
        </p:nvSpPr>
        <p:spPr>
          <a:xfrm>
            <a:off x="6341864" y="6611600"/>
            <a:ext cx="293251" cy="366593"/>
          </a:xfrm>
          <a:prstGeom prst="rect">
            <a:avLst/>
          </a:prstGeom>
          <a:noFill/>
          <a:ln/>
        </p:spPr>
        <p:txBody>
          <a:bodyPr wrap="none" lIns="0" tIns="0" rIns="0" bIns="0" rtlCol="0" anchor="t"/>
          <a:lstStyle/>
          <a:p>
            <a:pPr marL="0" indent="0" algn="ctr">
              <a:lnSpc>
                <a:spcPts val="2300"/>
              </a:lnSpc>
              <a:buNone/>
            </a:pPr>
            <a:r>
              <a:rPr lang="en-US" sz="2300" b="1" dirty="0">
                <a:solidFill>
                  <a:srgbClr val="E5DCE6"/>
                </a:solidFill>
                <a:latin typeface="Bricolage Grotesque Extra Bold" pitchFamily="34" charset="0"/>
                <a:ea typeface="Bricolage Grotesque Extra Bold" pitchFamily="34" charset="-122"/>
                <a:cs typeface="Bricolage Grotesque Extra Bold" pitchFamily="34" charset="-120"/>
              </a:rPr>
              <a:t>4</a:t>
            </a:r>
            <a:endParaRPr lang="en-US" sz="2300" dirty="0"/>
          </a:p>
        </p:txBody>
      </p:sp>
      <p:sp>
        <p:nvSpPr>
          <p:cNvPr id="23" name="Text 20"/>
          <p:cNvSpPr/>
          <p:nvPr/>
        </p:nvSpPr>
        <p:spPr>
          <a:xfrm>
            <a:off x="7466528" y="6642140"/>
            <a:ext cx="2444710" cy="305514"/>
          </a:xfrm>
          <a:prstGeom prst="rect">
            <a:avLst/>
          </a:prstGeom>
          <a:noFill/>
          <a:ln/>
        </p:spPr>
        <p:txBody>
          <a:bodyPr wrap="none" lIns="0" tIns="0" rIns="0" bIns="0" rtlCol="0" anchor="t"/>
          <a:lstStyle/>
          <a:p>
            <a:pPr marL="0" indent="0" algn="l">
              <a:lnSpc>
                <a:spcPts val="2400"/>
              </a:lnSpc>
              <a:buNone/>
            </a:pPr>
            <a:r>
              <a:rPr lang="en-US" sz="1900" b="1" dirty="0">
                <a:solidFill>
                  <a:srgbClr val="E5DCE6"/>
                </a:solidFill>
                <a:latin typeface="Bricolage Grotesque Extra Bold" pitchFamily="34" charset="0"/>
                <a:ea typeface="Bricolage Grotesque Extra Bold" pitchFamily="34" charset="-122"/>
                <a:cs typeface="Bricolage Grotesque Extra Bold" pitchFamily="34" charset="-120"/>
              </a:rPr>
              <a:t>Post-WWII</a:t>
            </a:r>
            <a:endParaRPr lang="en-US" sz="1900" dirty="0"/>
          </a:p>
        </p:txBody>
      </p:sp>
      <p:sp>
        <p:nvSpPr>
          <p:cNvPr id="24" name="Text 21"/>
          <p:cNvSpPr/>
          <p:nvPr/>
        </p:nvSpPr>
        <p:spPr>
          <a:xfrm>
            <a:off x="7466528" y="7064931"/>
            <a:ext cx="6381631" cy="625793"/>
          </a:xfrm>
          <a:prstGeom prst="rect">
            <a:avLst/>
          </a:prstGeom>
          <a:noFill/>
          <a:ln/>
        </p:spPr>
        <p:txBody>
          <a:bodyPr wrap="square" lIns="0" tIns="0" rIns="0" bIns="0" rtlCol="0" anchor="t"/>
          <a:lstStyle/>
          <a:p>
            <a:pPr marL="0" indent="0" algn="l">
              <a:lnSpc>
                <a:spcPts val="2450"/>
              </a:lnSpc>
              <a:buNone/>
            </a:pPr>
            <a:r>
              <a:rPr lang="en-US" sz="1500" dirty="0">
                <a:solidFill>
                  <a:srgbClr val="E5DCE6"/>
                </a:solidFill>
                <a:latin typeface="Montserrat" pitchFamily="34" charset="0"/>
                <a:ea typeface="Montserrat" pitchFamily="34" charset="-122"/>
                <a:cs typeface="Montserrat" pitchFamily="34" charset="-120"/>
              </a:rPr>
              <a:t>Universal Declaration of Human Rights (1948) codifies 30 fundamental human rights.</a:t>
            </a:r>
            <a:endParaRPr lang="en-US" sz="1500" dirty="0"/>
          </a:p>
        </p:txBody>
      </p:sp>
      <p:sp>
        <p:nvSpPr>
          <p:cNvPr id="25" name="Rectangle 24">
            <a:extLst>
              <a:ext uri="{FF2B5EF4-FFF2-40B4-BE49-F238E27FC236}">
                <a16:creationId xmlns:a16="http://schemas.microsoft.com/office/drawing/2014/main" id="{2186E915-C185-324B-3DA7-121AF8F32226}"/>
              </a:ext>
            </a:extLst>
          </p:cNvPr>
          <p:cNvSpPr/>
          <p:nvPr/>
        </p:nvSpPr>
        <p:spPr>
          <a:xfrm>
            <a:off x="12877800" y="7772400"/>
            <a:ext cx="1638300" cy="361950"/>
          </a:xfrm>
          <a:prstGeom prst="rect">
            <a:avLst/>
          </a:prstGeom>
          <a:solidFill>
            <a:srgbClr val="090E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2275403"/>
            <a:ext cx="4961811" cy="620078"/>
          </a:xfrm>
          <a:prstGeom prst="rect">
            <a:avLst/>
          </a:prstGeom>
          <a:noFill/>
          <a:ln/>
        </p:spPr>
        <p:txBody>
          <a:bodyPr wrap="none" lIns="0" tIns="0" rIns="0" bIns="0" rtlCol="0" anchor="t"/>
          <a:lstStyle/>
          <a:p>
            <a:pPr marL="0" indent="0" algn="l">
              <a:lnSpc>
                <a:spcPts val="4850"/>
              </a:lnSpc>
              <a:buNone/>
            </a:pPr>
            <a:r>
              <a:rPr lang="en-US" sz="3900" b="1" dirty="0">
                <a:solidFill>
                  <a:srgbClr val="EEAEF6"/>
                </a:solidFill>
                <a:latin typeface="Bricolage Grotesque Extra Bold" pitchFamily="34" charset="0"/>
                <a:ea typeface="Bricolage Grotesque Extra Bold" pitchFamily="34" charset="-122"/>
                <a:cs typeface="Bricolage Grotesque Extra Bold" pitchFamily="34" charset="-120"/>
              </a:rPr>
              <a:t>Categories of Duties</a:t>
            </a:r>
            <a:endParaRPr lang="en-US" sz="3900" dirty="0"/>
          </a:p>
        </p:txBody>
      </p:sp>
      <p:sp>
        <p:nvSpPr>
          <p:cNvPr id="3" name="Shape 1"/>
          <p:cNvSpPr/>
          <p:nvPr/>
        </p:nvSpPr>
        <p:spPr>
          <a:xfrm>
            <a:off x="793790" y="3292316"/>
            <a:ext cx="446484" cy="446484"/>
          </a:xfrm>
          <a:prstGeom prst="roundRect">
            <a:avLst>
              <a:gd name="adj" fmla="val 18670"/>
            </a:avLst>
          </a:prstGeom>
          <a:solidFill>
            <a:srgbClr val="282D5E"/>
          </a:solidFill>
          <a:ln/>
        </p:spPr>
      </p:sp>
      <p:sp>
        <p:nvSpPr>
          <p:cNvPr id="4" name="Text 2"/>
          <p:cNvSpPr/>
          <p:nvPr/>
        </p:nvSpPr>
        <p:spPr>
          <a:xfrm>
            <a:off x="868204" y="3329523"/>
            <a:ext cx="297656" cy="372070"/>
          </a:xfrm>
          <a:prstGeom prst="rect">
            <a:avLst/>
          </a:prstGeom>
          <a:noFill/>
          <a:ln/>
        </p:spPr>
        <p:txBody>
          <a:bodyPr wrap="none" lIns="0" tIns="0" rIns="0" bIns="0" rtlCol="0" anchor="t"/>
          <a:lstStyle/>
          <a:p>
            <a:pPr marL="0" indent="0" algn="ctr">
              <a:lnSpc>
                <a:spcPts val="2300"/>
              </a:lnSpc>
              <a:buNone/>
            </a:pPr>
            <a:r>
              <a:rPr lang="en-US" sz="2300" b="1" dirty="0">
                <a:solidFill>
                  <a:srgbClr val="E5DCE6"/>
                </a:solidFill>
                <a:latin typeface="Bricolage Grotesque Extra Bold" pitchFamily="34" charset="0"/>
                <a:ea typeface="Bricolage Grotesque Extra Bold" pitchFamily="34" charset="-122"/>
                <a:cs typeface="Bricolage Grotesque Extra Bold" pitchFamily="34" charset="-120"/>
              </a:rPr>
              <a:t>1</a:t>
            </a:r>
            <a:endParaRPr lang="en-US" sz="2300" dirty="0"/>
          </a:p>
        </p:txBody>
      </p:sp>
      <p:sp>
        <p:nvSpPr>
          <p:cNvPr id="5" name="Text 3"/>
          <p:cNvSpPr/>
          <p:nvPr/>
        </p:nvSpPr>
        <p:spPr>
          <a:xfrm>
            <a:off x="1438632" y="3360539"/>
            <a:ext cx="2548057" cy="310158"/>
          </a:xfrm>
          <a:prstGeom prst="rect">
            <a:avLst/>
          </a:prstGeom>
          <a:noFill/>
          <a:ln/>
        </p:spPr>
        <p:txBody>
          <a:bodyPr wrap="none" lIns="0" tIns="0" rIns="0" bIns="0" rtlCol="0" anchor="t"/>
          <a:lstStyle/>
          <a:p>
            <a:pPr marL="0" indent="0" algn="l">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Perfect Duties (Kant)</a:t>
            </a:r>
            <a:endParaRPr lang="en-US" sz="1950" dirty="0"/>
          </a:p>
        </p:txBody>
      </p:sp>
      <p:sp>
        <p:nvSpPr>
          <p:cNvPr id="6" name="Text 4"/>
          <p:cNvSpPr/>
          <p:nvPr/>
        </p:nvSpPr>
        <p:spPr>
          <a:xfrm>
            <a:off x="1438632" y="3789759"/>
            <a:ext cx="5752505" cy="317540"/>
          </a:xfrm>
          <a:prstGeom prst="rect">
            <a:avLst/>
          </a:prstGeom>
          <a:noFill/>
          <a:ln/>
        </p:spPr>
        <p:txBody>
          <a:bodyPr wrap="non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Specific, strict obligations applicable to all (e.g., do not lie).</a:t>
            </a:r>
            <a:endParaRPr lang="en-US" sz="1550" dirty="0"/>
          </a:p>
        </p:txBody>
      </p:sp>
      <p:sp>
        <p:nvSpPr>
          <p:cNvPr id="7" name="Shape 5"/>
          <p:cNvSpPr/>
          <p:nvPr/>
        </p:nvSpPr>
        <p:spPr>
          <a:xfrm>
            <a:off x="7439144" y="3292316"/>
            <a:ext cx="446484" cy="446484"/>
          </a:xfrm>
          <a:prstGeom prst="roundRect">
            <a:avLst>
              <a:gd name="adj" fmla="val 18670"/>
            </a:avLst>
          </a:prstGeom>
          <a:solidFill>
            <a:srgbClr val="282D5E"/>
          </a:solidFill>
          <a:ln/>
        </p:spPr>
      </p:sp>
      <p:sp>
        <p:nvSpPr>
          <p:cNvPr id="8" name="Text 6"/>
          <p:cNvSpPr/>
          <p:nvPr/>
        </p:nvSpPr>
        <p:spPr>
          <a:xfrm>
            <a:off x="7513558" y="3329523"/>
            <a:ext cx="297656" cy="372070"/>
          </a:xfrm>
          <a:prstGeom prst="rect">
            <a:avLst/>
          </a:prstGeom>
          <a:noFill/>
          <a:ln/>
        </p:spPr>
        <p:txBody>
          <a:bodyPr wrap="none" lIns="0" tIns="0" rIns="0" bIns="0" rtlCol="0" anchor="t"/>
          <a:lstStyle/>
          <a:p>
            <a:pPr marL="0" indent="0" algn="ctr">
              <a:lnSpc>
                <a:spcPts val="2300"/>
              </a:lnSpc>
              <a:buNone/>
            </a:pPr>
            <a:r>
              <a:rPr lang="en-US" sz="2300" b="1" dirty="0">
                <a:solidFill>
                  <a:srgbClr val="E5DCE6"/>
                </a:solidFill>
                <a:latin typeface="Bricolage Grotesque Extra Bold" pitchFamily="34" charset="0"/>
                <a:ea typeface="Bricolage Grotesque Extra Bold" pitchFamily="34" charset="-122"/>
                <a:cs typeface="Bricolage Grotesque Extra Bold" pitchFamily="34" charset="-120"/>
              </a:rPr>
              <a:t>2</a:t>
            </a:r>
            <a:endParaRPr lang="en-US" sz="2300" dirty="0"/>
          </a:p>
        </p:txBody>
      </p:sp>
      <p:sp>
        <p:nvSpPr>
          <p:cNvPr id="9" name="Text 7"/>
          <p:cNvSpPr/>
          <p:nvPr/>
        </p:nvSpPr>
        <p:spPr>
          <a:xfrm>
            <a:off x="8083987" y="3360539"/>
            <a:ext cx="2861786" cy="310158"/>
          </a:xfrm>
          <a:prstGeom prst="rect">
            <a:avLst/>
          </a:prstGeom>
          <a:noFill/>
          <a:ln/>
        </p:spPr>
        <p:txBody>
          <a:bodyPr wrap="none" lIns="0" tIns="0" rIns="0" bIns="0" rtlCol="0" anchor="t"/>
          <a:lstStyle/>
          <a:p>
            <a:pPr marL="0" indent="0" algn="l">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Imperfect Duties (Kant)</a:t>
            </a:r>
            <a:endParaRPr lang="en-US" sz="1950" dirty="0"/>
          </a:p>
        </p:txBody>
      </p:sp>
      <p:sp>
        <p:nvSpPr>
          <p:cNvPr id="10" name="Text 8"/>
          <p:cNvSpPr/>
          <p:nvPr/>
        </p:nvSpPr>
        <p:spPr>
          <a:xfrm>
            <a:off x="8083987" y="3789759"/>
            <a:ext cx="5752624" cy="635079"/>
          </a:xfrm>
          <a:prstGeom prst="rect">
            <a:avLst/>
          </a:prstGeom>
          <a:noFill/>
          <a:ln/>
        </p:spPr>
        <p:txBody>
          <a:bodyPr wrap="squar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General, flexible duties that allow for discretion (e.g., beneficence).</a:t>
            </a:r>
            <a:endParaRPr lang="en-US" sz="1550" dirty="0"/>
          </a:p>
        </p:txBody>
      </p:sp>
      <p:sp>
        <p:nvSpPr>
          <p:cNvPr id="11" name="Shape 9"/>
          <p:cNvSpPr/>
          <p:nvPr/>
        </p:nvSpPr>
        <p:spPr>
          <a:xfrm>
            <a:off x="793790" y="4821674"/>
            <a:ext cx="446484" cy="446484"/>
          </a:xfrm>
          <a:prstGeom prst="roundRect">
            <a:avLst>
              <a:gd name="adj" fmla="val 18670"/>
            </a:avLst>
          </a:prstGeom>
          <a:solidFill>
            <a:srgbClr val="282D5E"/>
          </a:solidFill>
          <a:ln/>
        </p:spPr>
      </p:sp>
      <p:sp>
        <p:nvSpPr>
          <p:cNvPr id="12" name="Text 10"/>
          <p:cNvSpPr/>
          <p:nvPr/>
        </p:nvSpPr>
        <p:spPr>
          <a:xfrm>
            <a:off x="868204" y="4858881"/>
            <a:ext cx="297656" cy="372070"/>
          </a:xfrm>
          <a:prstGeom prst="rect">
            <a:avLst/>
          </a:prstGeom>
          <a:noFill/>
          <a:ln/>
        </p:spPr>
        <p:txBody>
          <a:bodyPr wrap="none" lIns="0" tIns="0" rIns="0" bIns="0" rtlCol="0" anchor="t"/>
          <a:lstStyle/>
          <a:p>
            <a:pPr marL="0" indent="0" algn="ctr">
              <a:lnSpc>
                <a:spcPts val="2300"/>
              </a:lnSpc>
              <a:buNone/>
            </a:pPr>
            <a:r>
              <a:rPr lang="en-US" sz="2300" b="1" dirty="0">
                <a:solidFill>
                  <a:srgbClr val="E5DCE6"/>
                </a:solidFill>
                <a:latin typeface="Bricolage Grotesque Extra Bold" pitchFamily="34" charset="0"/>
                <a:ea typeface="Bricolage Grotesque Extra Bold" pitchFamily="34" charset="-122"/>
                <a:cs typeface="Bricolage Grotesque Extra Bold" pitchFamily="34" charset="-120"/>
              </a:rPr>
              <a:t>3</a:t>
            </a:r>
            <a:endParaRPr lang="en-US" sz="2300" dirty="0"/>
          </a:p>
        </p:txBody>
      </p:sp>
      <p:sp>
        <p:nvSpPr>
          <p:cNvPr id="13" name="Text 11"/>
          <p:cNvSpPr/>
          <p:nvPr/>
        </p:nvSpPr>
        <p:spPr>
          <a:xfrm>
            <a:off x="1438632" y="4889897"/>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Legal Duties</a:t>
            </a:r>
            <a:endParaRPr lang="en-US" sz="1950" dirty="0"/>
          </a:p>
        </p:txBody>
      </p:sp>
      <p:sp>
        <p:nvSpPr>
          <p:cNvPr id="14" name="Text 12"/>
          <p:cNvSpPr/>
          <p:nvPr/>
        </p:nvSpPr>
        <p:spPr>
          <a:xfrm>
            <a:off x="1438632" y="5319117"/>
            <a:ext cx="5752505" cy="635079"/>
          </a:xfrm>
          <a:prstGeom prst="rect">
            <a:avLst/>
          </a:prstGeom>
          <a:noFill/>
          <a:ln/>
        </p:spPr>
        <p:txBody>
          <a:bodyPr wrap="squar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Obligations imposed by law, enforceable by the state (e.g., pay taxes).</a:t>
            </a:r>
            <a:endParaRPr lang="en-US" sz="1550" dirty="0"/>
          </a:p>
        </p:txBody>
      </p:sp>
      <p:sp>
        <p:nvSpPr>
          <p:cNvPr id="15" name="Shape 13"/>
          <p:cNvSpPr/>
          <p:nvPr/>
        </p:nvSpPr>
        <p:spPr>
          <a:xfrm>
            <a:off x="7439144" y="4821674"/>
            <a:ext cx="446484" cy="446484"/>
          </a:xfrm>
          <a:prstGeom prst="roundRect">
            <a:avLst>
              <a:gd name="adj" fmla="val 18670"/>
            </a:avLst>
          </a:prstGeom>
          <a:solidFill>
            <a:srgbClr val="282D5E"/>
          </a:solidFill>
          <a:ln/>
        </p:spPr>
      </p:sp>
      <p:sp>
        <p:nvSpPr>
          <p:cNvPr id="16" name="Text 14"/>
          <p:cNvSpPr/>
          <p:nvPr/>
        </p:nvSpPr>
        <p:spPr>
          <a:xfrm>
            <a:off x="7513558" y="4858881"/>
            <a:ext cx="297656" cy="372070"/>
          </a:xfrm>
          <a:prstGeom prst="rect">
            <a:avLst/>
          </a:prstGeom>
          <a:noFill/>
          <a:ln/>
        </p:spPr>
        <p:txBody>
          <a:bodyPr wrap="none" lIns="0" tIns="0" rIns="0" bIns="0" rtlCol="0" anchor="t"/>
          <a:lstStyle/>
          <a:p>
            <a:pPr marL="0" indent="0" algn="ctr">
              <a:lnSpc>
                <a:spcPts val="2300"/>
              </a:lnSpc>
              <a:buNone/>
            </a:pPr>
            <a:r>
              <a:rPr lang="en-US" sz="2300" b="1" dirty="0">
                <a:solidFill>
                  <a:srgbClr val="E5DCE6"/>
                </a:solidFill>
                <a:latin typeface="Bricolage Grotesque Extra Bold" pitchFamily="34" charset="0"/>
                <a:ea typeface="Bricolage Grotesque Extra Bold" pitchFamily="34" charset="-122"/>
                <a:cs typeface="Bricolage Grotesque Extra Bold" pitchFamily="34" charset="-120"/>
              </a:rPr>
              <a:t>4</a:t>
            </a:r>
            <a:endParaRPr lang="en-US" sz="2300" dirty="0"/>
          </a:p>
        </p:txBody>
      </p:sp>
      <p:sp>
        <p:nvSpPr>
          <p:cNvPr id="17" name="Text 15"/>
          <p:cNvSpPr/>
          <p:nvPr/>
        </p:nvSpPr>
        <p:spPr>
          <a:xfrm>
            <a:off x="8083987" y="4889897"/>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Moral Duties</a:t>
            </a:r>
            <a:endParaRPr lang="en-US" sz="1950" dirty="0"/>
          </a:p>
        </p:txBody>
      </p:sp>
      <p:sp>
        <p:nvSpPr>
          <p:cNvPr id="18" name="Text 16"/>
          <p:cNvSpPr/>
          <p:nvPr/>
        </p:nvSpPr>
        <p:spPr>
          <a:xfrm>
            <a:off x="8083987" y="5319117"/>
            <a:ext cx="5752624" cy="635079"/>
          </a:xfrm>
          <a:prstGeom prst="rect">
            <a:avLst/>
          </a:prstGeom>
          <a:noFill/>
          <a:ln/>
        </p:spPr>
        <p:txBody>
          <a:bodyPr wrap="squar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Obligations based on ethical principles, guided by conscience (e.g., honesty).</a:t>
            </a:r>
            <a:endParaRPr lang="en-US" sz="1550" dirty="0"/>
          </a:p>
        </p:txBody>
      </p:sp>
      <p:sp>
        <p:nvSpPr>
          <p:cNvPr id="19" name="Rectangle 18">
            <a:extLst>
              <a:ext uri="{FF2B5EF4-FFF2-40B4-BE49-F238E27FC236}">
                <a16:creationId xmlns:a16="http://schemas.microsoft.com/office/drawing/2014/main" id="{0FE69DBE-2EB1-611F-BEF1-5052D344B28A}"/>
              </a:ext>
            </a:extLst>
          </p:cNvPr>
          <p:cNvSpPr/>
          <p:nvPr/>
        </p:nvSpPr>
        <p:spPr>
          <a:xfrm>
            <a:off x="12877800" y="7772400"/>
            <a:ext cx="1638300" cy="361950"/>
          </a:xfrm>
          <a:prstGeom prst="rect">
            <a:avLst/>
          </a:prstGeom>
          <a:solidFill>
            <a:srgbClr val="090E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398627"/>
            <a:ext cx="10248186" cy="620078"/>
          </a:xfrm>
          <a:prstGeom prst="rect">
            <a:avLst/>
          </a:prstGeom>
          <a:noFill/>
          <a:ln/>
        </p:spPr>
        <p:txBody>
          <a:bodyPr wrap="none" lIns="0" tIns="0" rIns="0" bIns="0" rtlCol="0" anchor="t"/>
          <a:lstStyle/>
          <a:p>
            <a:pPr marL="0" indent="0" algn="l">
              <a:lnSpc>
                <a:spcPts val="4850"/>
              </a:lnSpc>
              <a:buNone/>
            </a:pPr>
            <a:r>
              <a:rPr lang="en-US" sz="3900" b="1" dirty="0">
                <a:solidFill>
                  <a:srgbClr val="EEAEF6"/>
                </a:solidFill>
                <a:latin typeface="Bricolage Grotesque Extra Bold" pitchFamily="34" charset="0"/>
                <a:ea typeface="Bricolage Grotesque Extra Bold" pitchFamily="34" charset="-122"/>
                <a:cs typeface="Bricolage Grotesque Extra Bold" pitchFamily="34" charset="-120"/>
              </a:rPr>
              <a:t>The Interdependence: Rights Imply Duties</a:t>
            </a:r>
            <a:endParaRPr lang="en-US" sz="3900" dirty="0"/>
          </a:p>
        </p:txBody>
      </p:sp>
      <p:pic>
        <p:nvPicPr>
          <p:cNvPr id="3" name="Image 0" descr="preencoded.png"/>
          <p:cNvPicPr>
            <a:picLocks noChangeAspect="1"/>
          </p:cNvPicPr>
          <p:nvPr/>
        </p:nvPicPr>
        <p:blipFill>
          <a:blip r:embed="rId3"/>
          <a:stretch>
            <a:fillRect/>
          </a:stretch>
        </p:blipFill>
        <p:spPr>
          <a:xfrm>
            <a:off x="793790" y="2415540"/>
            <a:ext cx="6521410" cy="793790"/>
          </a:xfrm>
          <a:prstGeom prst="rect">
            <a:avLst/>
          </a:prstGeom>
        </p:spPr>
      </p:pic>
      <p:sp>
        <p:nvSpPr>
          <p:cNvPr id="4" name="Text 1"/>
          <p:cNvSpPr/>
          <p:nvPr/>
        </p:nvSpPr>
        <p:spPr>
          <a:xfrm>
            <a:off x="992148" y="3407688"/>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My Right</a:t>
            </a:r>
            <a:endParaRPr lang="en-US" sz="1950" dirty="0"/>
          </a:p>
        </p:txBody>
      </p:sp>
      <p:sp>
        <p:nvSpPr>
          <p:cNvPr id="5" name="Text 2"/>
          <p:cNvSpPr/>
          <p:nvPr/>
        </p:nvSpPr>
        <p:spPr>
          <a:xfrm>
            <a:off x="992148" y="3836908"/>
            <a:ext cx="6124694" cy="317540"/>
          </a:xfrm>
          <a:prstGeom prst="rect">
            <a:avLst/>
          </a:prstGeom>
          <a:noFill/>
          <a:ln/>
        </p:spPr>
        <p:txBody>
          <a:bodyPr wrap="non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To free speech...</a:t>
            </a:r>
            <a:endParaRPr lang="en-US" sz="1550" dirty="0"/>
          </a:p>
        </p:txBody>
      </p:sp>
      <p:pic>
        <p:nvPicPr>
          <p:cNvPr id="6" name="Image 1" descr="preencoded.png"/>
          <p:cNvPicPr>
            <a:picLocks noChangeAspect="1"/>
          </p:cNvPicPr>
          <p:nvPr/>
        </p:nvPicPr>
        <p:blipFill>
          <a:blip r:embed="rId4"/>
          <a:stretch>
            <a:fillRect/>
          </a:stretch>
        </p:blipFill>
        <p:spPr>
          <a:xfrm>
            <a:off x="7315200" y="2415540"/>
            <a:ext cx="6521410" cy="793790"/>
          </a:xfrm>
          <a:prstGeom prst="rect">
            <a:avLst/>
          </a:prstGeom>
        </p:spPr>
      </p:pic>
      <p:sp>
        <p:nvSpPr>
          <p:cNvPr id="7" name="Text 3"/>
          <p:cNvSpPr/>
          <p:nvPr/>
        </p:nvSpPr>
        <p:spPr>
          <a:xfrm>
            <a:off x="7513558" y="3407688"/>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Your Duty</a:t>
            </a:r>
            <a:endParaRPr lang="en-US" sz="1950" dirty="0"/>
          </a:p>
        </p:txBody>
      </p:sp>
      <p:sp>
        <p:nvSpPr>
          <p:cNvPr id="8" name="Text 4"/>
          <p:cNvSpPr/>
          <p:nvPr/>
        </p:nvSpPr>
        <p:spPr>
          <a:xfrm>
            <a:off x="7513558" y="3836908"/>
            <a:ext cx="6124694" cy="317540"/>
          </a:xfrm>
          <a:prstGeom prst="rect">
            <a:avLst/>
          </a:prstGeom>
          <a:noFill/>
          <a:ln/>
        </p:spPr>
        <p:txBody>
          <a:bodyPr wrap="non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...implies your duty not to silence me.</a:t>
            </a:r>
            <a:endParaRPr lang="en-US" sz="1550" dirty="0"/>
          </a:p>
        </p:txBody>
      </p:sp>
      <p:pic>
        <p:nvPicPr>
          <p:cNvPr id="9" name="Image 2" descr="preencoded.png"/>
          <p:cNvPicPr>
            <a:picLocks noChangeAspect="1"/>
          </p:cNvPicPr>
          <p:nvPr/>
        </p:nvPicPr>
        <p:blipFill>
          <a:blip r:embed="rId5"/>
          <a:stretch>
            <a:fillRect/>
          </a:stretch>
        </p:blipFill>
        <p:spPr>
          <a:xfrm>
            <a:off x="793790" y="4352806"/>
            <a:ext cx="6521410" cy="793790"/>
          </a:xfrm>
          <a:prstGeom prst="rect">
            <a:avLst/>
          </a:prstGeom>
        </p:spPr>
      </p:pic>
      <p:sp>
        <p:nvSpPr>
          <p:cNvPr id="10" name="Text 5"/>
          <p:cNvSpPr/>
          <p:nvPr/>
        </p:nvSpPr>
        <p:spPr>
          <a:xfrm>
            <a:off x="992148" y="5344954"/>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Child's Right</a:t>
            </a:r>
            <a:endParaRPr lang="en-US" sz="1950" dirty="0"/>
          </a:p>
        </p:txBody>
      </p:sp>
      <p:sp>
        <p:nvSpPr>
          <p:cNvPr id="11" name="Text 6"/>
          <p:cNvSpPr/>
          <p:nvPr/>
        </p:nvSpPr>
        <p:spPr>
          <a:xfrm>
            <a:off x="992148" y="5774174"/>
            <a:ext cx="6124694" cy="317540"/>
          </a:xfrm>
          <a:prstGeom prst="rect">
            <a:avLst/>
          </a:prstGeom>
          <a:noFill/>
          <a:ln/>
        </p:spPr>
        <p:txBody>
          <a:bodyPr wrap="non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Child's right to education...</a:t>
            </a:r>
            <a:endParaRPr lang="en-US" sz="1550" dirty="0"/>
          </a:p>
        </p:txBody>
      </p:sp>
      <p:pic>
        <p:nvPicPr>
          <p:cNvPr id="12" name="Image 3" descr="preencoded.png"/>
          <p:cNvPicPr>
            <a:picLocks noChangeAspect="1"/>
          </p:cNvPicPr>
          <p:nvPr/>
        </p:nvPicPr>
        <p:blipFill>
          <a:blip r:embed="rId6"/>
          <a:stretch>
            <a:fillRect/>
          </a:stretch>
        </p:blipFill>
        <p:spPr>
          <a:xfrm>
            <a:off x="7315200" y="4352806"/>
            <a:ext cx="6521410" cy="793790"/>
          </a:xfrm>
          <a:prstGeom prst="rect">
            <a:avLst/>
          </a:prstGeom>
        </p:spPr>
      </p:pic>
      <p:sp>
        <p:nvSpPr>
          <p:cNvPr id="13" name="Text 7"/>
          <p:cNvSpPr/>
          <p:nvPr/>
        </p:nvSpPr>
        <p:spPr>
          <a:xfrm>
            <a:off x="7513558" y="5344954"/>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State's Duty</a:t>
            </a:r>
            <a:endParaRPr lang="en-US" sz="1950" dirty="0"/>
          </a:p>
        </p:txBody>
      </p:sp>
      <p:sp>
        <p:nvSpPr>
          <p:cNvPr id="14" name="Text 8"/>
          <p:cNvSpPr/>
          <p:nvPr/>
        </p:nvSpPr>
        <p:spPr>
          <a:xfrm>
            <a:off x="7513558" y="5774174"/>
            <a:ext cx="6124694" cy="317540"/>
          </a:xfrm>
          <a:prstGeom prst="rect">
            <a:avLst/>
          </a:prstGeom>
          <a:noFill/>
          <a:ln/>
        </p:spPr>
        <p:txBody>
          <a:bodyPr wrap="non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...implies the state's duty to provide schools.</a:t>
            </a:r>
            <a:endParaRPr lang="en-US" sz="1550" dirty="0"/>
          </a:p>
        </p:txBody>
      </p:sp>
      <p:sp>
        <p:nvSpPr>
          <p:cNvPr id="15" name="Text 9"/>
          <p:cNvSpPr/>
          <p:nvPr/>
        </p:nvSpPr>
        <p:spPr>
          <a:xfrm>
            <a:off x="793790" y="6513314"/>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Hohfeldian Analysis (1913) formalizes this with "claim-rights" correlating with "duties."</a:t>
            </a:r>
            <a:endParaRPr lang="en-US" sz="1550" dirty="0"/>
          </a:p>
        </p:txBody>
      </p:sp>
      <p:sp>
        <p:nvSpPr>
          <p:cNvPr id="16" name="Rectangle 15">
            <a:extLst>
              <a:ext uri="{FF2B5EF4-FFF2-40B4-BE49-F238E27FC236}">
                <a16:creationId xmlns:a16="http://schemas.microsoft.com/office/drawing/2014/main" id="{CBFCD804-2944-CA9E-376C-15E2D3303C19}"/>
              </a:ext>
            </a:extLst>
          </p:cNvPr>
          <p:cNvSpPr/>
          <p:nvPr/>
        </p:nvSpPr>
        <p:spPr>
          <a:xfrm>
            <a:off x="12877800" y="7772400"/>
            <a:ext cx="1638300" cy="361950"/>
          </a:xfrm>
          <a:prstGeom prst="rect">
            <a:avLst/>
          </a:prstGeom>
          <a:solidFill>
            <a:srgbClr val="090E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48070" y="514350"/>
            <a:ext cx="8802291" cy="584359"/>
          </a:xfrm>
          <a:prstGeom prst="rect">
            <a:avLst/>
          </a:prstGeom>
          <a:noFill/>
          <a:ln/>
        </p:spPr>
        <p:txBody>
          <a:bodyPr wrap="none" lIns="0" tIns="0" rIns="0" bIns="0" rtlCol="0" anchor="t"/>
          <a:lstStyle/>
          <a:p>
            <a:pPr marL="0" indent="0" algn="l">
              <a:lnSpc>
                <a:spcPts val="4600"/>
              </a:lnSpc>
              <a:buNone/>
            </a:pPr>
            <a:r>
              <a:rPr lang="en-US" sz="3650" b="1" dirty="0">
                <a:solidFill>
                  <a:srgbClr val="EEAEF6"/>
                </a:solidFill>
                <a:latin typeface="Bricolage Grotesque Extra Bold" pitchFamily="34" charset="0"/>
                <a:ea typeface="Bricolage Grotesque Extra Bold" pitchFamily="34" charset="-122"/>
                <a:cs typeface="Bricolage Grotesque Extra Bold" pitchFamily="34" charset="-120"/>
              </a:rPr>
              <a:t>Rights &amp; Duties in Ethical Frameworks</a:t>
            </a:r>
            <a:endParaRPr lang="en-US" sz="3650" dirty="0"/>
          </a:p>
        </p:txBody>
      </p:sp>
      <p:sp>
        <p:nvSpPr>
          <p:cNvPr id="3" name="Text 1"/>
          <p:cNvSpPr/>
          <p:nvPr/>
        </p:nvSpPr>
        <p:spPr>
          <a:xfrm>
            <a:off x="748070" y="1547455"/>
            <a:ext cx="6339007" cy="598408"/>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E5DCE6"/>
                </a:solidFill>
                <a:latin typeface="Montserrat" pitchFamily="34" charset="0"/>
                <a:ea typeface="Montserrat" pitchFamily="34" charset="-122"/>
                <a:cs typeface="Montserrat" pitchFamily="34" charset="-120"/>
              </a:rPr>
              <a:t>Deontology (Kant): Duty-based; universal moral laws dictate actions.</a:t>
            </a:r>
            <a:endParaRPr lang="en-US" sz="1450" dirty="0"/>
          </a:p>
        </p:txBody>
      </p:sp>
      <p:sp>
        <p:nvSpPr>
          <p:cNvPr id="4" name="Text 2"/>
          <p:cNvSpPr/>
          <p:nvPr/>
        </p:nvSpPr>
        <p:spPr>
          <a:xfrm>
            <a:off x="748070" y="2211229"/>
            <a:ext cx="6339007" cy="598408"/>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E5DCE6"/>
                </a:solidFill>
                <a:latin typeface="Montserrat" pitchFamily="34" charset="0"/>
                <a:ea typeface="Montserrat" pitchFamily="34" charset="-122"/>
                <a:cs typeface="Montserrat" pitchFamily="34" charset="-120"/>
              </a:rPr>
              <a:t>Consequentialism (Utilitarianism): Maximize overall good; rights/duties serve this goal.</a:t>
            </a:r>
            <a:endParaRPr lang="en-US" sz="1450" dirty="0"/>
          </a:p>
        </p:txBody>
      </p:sp>
      <p:sp>
        <p:nvSpPr>
          <p:cNvPr id="5" name="Text 3"/>
          <p:cNvSpPr/>
          <p:nvPr/>
        </p:nvSpPr>
        <p:spPr>
          <a:xfrm>
            <a:off x="748070" y="2875002"/>
            <a:ext cx="6339007" cy="598408"/>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E5DCE6"/>
                </a:solidFill>
                <a:latin typeface="Montserrat" pitchFamily="34" charset="0"/>
                <a:ea typeface="Montserrat" pitchFamily="34" charset="-122"/>
                <a:cs typeface="Montserrat" pitchFamily="34" charset="-120"/>
              </a:rPr>
              <a:t>Virtue Ethics (Aristotle): Character-focused; duties arise from virtues.</a:t>
            </a:r>
            <a:endParaRPr lang="en-US" sz="1450" dirty="0"/>
          </a:p>
        </p:txBody>
      </p:sp>
      <p:sp>
        <p:nvSpPr>
          <p:cNvPr id="6" name="Text 4"/>
          <p:cNvSpPr/>
          <p:nvPr/>
        </p:nvSpPr>
        <p:spPr>
          <a:xfrm>
            <a:off x="748070" y="3538776"/>
            <a:ext cx="6339007" cy="598408"/>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E5DCE6"/>
                </a:solidFill>
                <a:latin typeface="Montserrat" pitchFamily="34" charset="0"/>
                <a:ea typeface="Montserrat" pitchFamily="34" charset="-122"/>
                <a:cs typeface="Montserrat" pitchFamily="34" charset="-120"/>
              </a:rPr>
              <a:t>Rawls's Theory of Justice (1971): Rights/duties structure a fair society.</a:t>
            </a:r>
            <a:endParaRPr lang="en-US" sz="1450" dirty="0"/>
          </a:p>
        </p:txBody>
      </p:sp>
      <p:pic>
        <p:nvPicPr>
          <p:cNvPr id="7" name="Image 0" descr="preencoded.png"/>
          <p:cNvPicPr>
            <a:picLocks noChangeAspect="1"/>
          </p:cNvPicPr>
          <p:nvPr/>
        </p:nvPicPr>
        <p:blipFill>
          <a:blip r:embed="rId3"/>
          <a:stretch>
            <a:fillRect/>
          </a:stretch>
        </p:blipFill>
        <p:spPr>
          <a:xfrm>
            <a:off x="7550944" y="1589603"/>
            <a:ext cx="6339007" cy="6339007"/>
          </a:xfrm>
          <a:prstGeom prst="rect">
            <a:avLst/>
          </a:prstGeom>
        </p:spPr>
      </p:pic>
      <p:sp>
        <p:nvSpPr>
          <p:cNvPr id="8" name="Rectangle 7">
            <a:extLst>
              <a:ext uri="{FF2B5EF4-FFF2-40B4-BE49-F238E27FC236}">
                <a16:creationId xmlns:a16="http://schemas.microsoft.com/office/drawing/2014/main" id="{C5943E0C-F049-CD85-D04C-6F0520258A4F}"/>
              </a:ext>
            </a:extLst>
          </p:cNvPr>
          <p:cNvSpPr/>
          <p:nvPr/>
        </p:nvSpPr>
        <p:spPr>
          <a:xfrm>
            <a:off x="12877800" y="7772400"/>
            <a:ext cx="1638300" cy="361950"/>
          </a:xfrm>
          <a:prstGeom prst="rect">
            <a:avLst/>
          </a:prstGeom>
          <a:solidFill>
            <a:srgbClr val="090E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2176224"/>
            <a:ext cx="10101858" cy="620078"/>
          </a:xfrm>
          <a:prstGeom prst="rect">
            <a:avLst/>
          </a:prstGeom>
          <a:noFill/>
          <a:ln/>
        </p:spPr>
        <p:txBody>
          <a:bodyPr wrap="none" lIns="0" tIns="0" rIns="0" bIns="0" rtlCol="0" anchor="t"/>
          <a:lstStyle/>
          <a:p>
            <a:pPr marL="0" indent="0" algn="l">
              <a:lnSpc>
                <a:spcPts val="4850"/>
              </a:lnSpc>
              <a:buNone/>
            </a:pPr>
            <a:r>
              <a:rPr lang="en-US" sz="3900" b="1" dirty="0">
                <a:solidFill>
                  <a:srgbClr val="EEAEF6"/>
                </a:solidFill>
                <a:latin typeface="Bricolage Grotesque Extra Bold" pitchFamily="34" charset="0"/>
                <a:ea typeface="Bricolage Grotesque Extra Bold" pitchFamily="34" charset="-122"/>
                <a:cs typeface="Bricolage Grotesque Extra Bold" pitchFamily="34" charset="-120"/>
              </a:rPr>
              <a:t>Contemporary Challenges &amp; Applications</a:t>
            </a:r>
            <a:endParaRPr lang="en-US" sz="3900" dirty="0"/>
          </a:p>
        </p:txBody>
      </p:sp>
      <p:pic>
        <p:nvPicPr>
          <p:cNvPr id="3" name="Image 0" descr="preencoded.png"/>
          <p:cNvPicPr>
            <a:picLocks noChangeAspect="1"/>
          </p:cNvPicPr>
          <p:nvPr/>
        </p:nvPicPr>
        <p:blipFill>
          <a:blip r:embed="rId3"/>
          <a:stretch>
            <a:fillRect/>
          </a:stretch>
        </p:blipFill>
        <p:spPr>
          <a:xfrm>
            <a:off x="793790" y="3193137"/>
            <a:ext cx="496133" cy="496133"/>
          </a:xfrm>
          <a:prstGeom prst="rect">
            <a:avLst/>
          </a:prstGeom>
        </p:spPr>
      </p:pic>
      <p:sp>
        <p:nvSpPr>
          <p:cNvPr id="4" name="Text 1"/>
          <p:cNvSpPr/>
          <p:nvPr/>
        </p:nvSpPr>
        <p:spPr>
          <a:xfrm>
            <a:off x="1537930" y="3310890"/>
            <a:ext cx="2652474" cy="310158"/>
          </a:xfrm>
          <a:prstGeom prst="rect">
            <a:avLst/>
          </a:prstGeom>
          <a:noFill/>
          <a:ln/>
        </p:spPr>
        <p:txBody>
          <a:bodyPr wrap="none" lIns="0" tIns="0" rIns="0" bIns="0" rtlCol="0" anchor="t"/>
          <a:lstStyle/>
          <a:p>
            <a:pPr marL="0" indent="0" algn="l">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Environmental Rights</a:t>
            </a:r>
            <a:endParaRPr lang="en-US" sz="1950" dirty="0"/>
          </a:p>
        </p:txBody>
      </p:sp>
      <p:sp>
        <p:nvSpPr>
          <p:cNvPr id="5" name="Text 2"/>
          <p:cNvSpPr/>
          <p:nvPr/>
        </p:nvSpPr>
        <p:spPr>
          <a:xfrm>
            <a:off x="1537930" y="3740110"/>
            <a:ext cx="5653207" cy="635079"/>
          </a:xfrm>
          <a:prstGeom prst="rect">
            <a:avLst/>
          </a:prstGeom>
          <a:noFill/>
          <a:ln/>
        </p:spPr>
        <p:txBody>
          <a:bodyPr wrap="squar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Right to a clean environment, duty to protect it (Paris Agreement 2015).</a:t>
            </a:r>
            <a:endParaRPr lang="en-US" sz="1550" dirty="0"/>
          </a:p>
        </p:txBody>
      </p:sp>
      <p:pic>
        <p:nvPicPr>
          <p:cNvPr id="6" name="Image 1" descr="preencoded.png"/>
          <p:cNvPicPr>
            <a:picLocks noChangeAspect="1"/>
          </p:cNvPicPr>
          <p:nvPr/>
        </p:nvPicPr>
        <p:blipFill>
          <a:blip r:embed="rId4"/>
          <a:stretch>
            <a:fillRect/>
          </a:stretch>
        </p:blipFill>
        <p:spPr>
          <a:xfrm>
            <a:off x="7439144" y="3193137"/>
            <a:ext cx="496133" cy="496133"/>
          </a:xfrm>
          <a:prstGeom prst="rect">
            <a:avLst/>
          </a:prstGeom>
        </p:spPr>
      </p:pic>
      <p:sp>
        <p:nvSpPr>
          <p:cNvPr id="7" name="Text 3"/>
          <p:cNvSpPr/>
          <p:nvPr/>
        </p:nvSpPr>
        <p:spPr>
          <a:xfrm>
            <a:off x="8183285" y="3310890"/>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Digital Rights</a:t>
            </a:r>
            <a:endParaRPr lang="en-US" sz="1950" dirty="0"/>
          </a:p>
        </p:txBody>
      </p:sp>
      <p:sp>
        <p:nvSpPr>
          <p:cNvPr id="8" name="Text 4"/>
          <p:cNvSpPr/>
          <p:nvPr/>
        </p:nvSpPr>
        <p:spPr>
          <a:xfrm>
            <a:off x="8183285" y="3740110"/>
            <a:ext cx="5653326" cy="317540"/>
          </a:xfrm>
          <a:prstGeom prst="rect">
            <a:avLst/>
          </a:prstGeom>
          <a:noFill/>
          <a:ln/>
        </p:spPr>
        <p:txBody>
          <a:bodyPr wrap="non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Right to privacy, data protection (GDPR 2018).</a:t>
            </a:r>
            <a:endParaRPr lang="en-US" sz="1550" dirty="0"/>
          </a:p>
        </p:txBody>
      </p:sp>
      <p:pic>
        <p:nvPicPr>
          <p:cNvPr id="9" name="Image 2" descr="preencoded.png"/>
          <p:cNvPicPr>
            <a:picLocks noChangeAspect="1"/>
          </p:cNvPicPr>
          <p:nvPr/>
        </p:nvPicPr>
        <p:blipFill>
          <a:blip r:embed="rId5"/>
          <a:stretch>
            <a:fillRect/>
          </a:stretch>
        </p:blipFill>
        <p:spPr>
          <a:xfrm>
            <a:off x="793790" y="4871323"/>
            <a:ext cx="496133" cy="496133"/>
          </a:xfrm>
          <a:prstGeom prst="rect">
            <a:avLst/>
          </a:prstGeom>
        </p:spPr>
      </p:pic>
      <p:sp>
        <p:nvSpPr>
          <p:cNvPr id="10" name="Text 5"/>
          <p:cNvSpPr/>
          <p:nvPr/>
        </p:nvSpPr>
        <p:spPr>
          <a:xfrm>
            <a:off x="1537930" y="4989076"/>
            <a:ext cx="3862268" cy="310158"/>
          </a:xfrm>
          <a:prstGeom prst="rect">
            <a:avLst/>
          </a:prstGeom>
          <a:noFill/>
          <a:ln/>
        </p:spPr>
        <p:txBody>
          <a:bodyPr wrap="none" lIns="0" tIns="0" rIns="0" bIns="0" rtlCol="0" anchor="t"/>
          <a:lstStyle/>
          <a:p>
            <a:pPr marL="0" indent="0" algn="l">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Corporate Social Responsibility</a:t>
            </a:r>
            <a:endParaRPr lang="en-US" sz="1950" dirty="0"/>
          </a:p>
        </p:txBody>
      </p:sp>
      <p:sp>
        <p:nvSpPr>
          <p:cNvPr id="11" name="Text 6"/>
          <p:cNvSpPr/>
          <p:nvPr/>
        </p:nvSpPr>
        <p:spPr>
          <a:xfrm>
            <a:off x="1537930" y="5418296"/>
            <a:ext cx="5653207" cy="317540"/>
          </a:xfrm>
          <a:prstGeom prst="rect">
            <a:avLst/>
          </a:prstGeom>
          <a:noFill/>
          <a:ln/>
        </p:spPr>
        <p:txBody>
          <a:bodyPr wrap="non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Ethical supply chains, labor rights.</a:t>
            </a:r>
            <a:endParaRPr lang="en-US" sz="1550" dirty="0"/>
          </a:p>
        </p:txBody>
      </p:sp>
      <p:pic>
        <p:nvPicPr>
          <p:cNvPr id="12" name="Image 3" descr="preencoded.png"/>
          <p:cNvPicPr>
            <a:picLocks noChangeAspect="1"/>
          </p:cNvPicPr>
          <p:nvPr/>
        </p:nvPicPr>
        <p:blipFill>
          <a:blip r:embed="rId6"/>
          <a:stretch>
            <a:fillRect/>
          </a:stretch>
        </p:blipFill>
        <p:spPr>
          <a:xfrm>
            <a:off x="7439144" y="4871323"/>
            <a:ext cx="496133" cy="496133"/>
          </a:xfrm>
          <a:prstGeom prst="rect">
            <a:avLst/>
          </a:prstGeom>
        </p:spPr>
      </p:pic>
      <p:sp>
        <p:nvSpPr>
          <p:cNvPr id="13" name="Text 7"/>
          <p:cNvSpPr/>
          <p:nvPr/>
        </p:nvSpPr>
        <p:spPr>
          <a:xfrm>
            <a:off x="8183285" y="4989076"/>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Global Health</a:t>
            </a:r>
            <a:endParaRPr lang="en-US" sz="1950" dirty="0"/>
          </a:p>
        </p:txBody>
      </p:sp>
      <p:sp>
        <p:nvSpPr>
          <p:cNvPr id="14" name="Text 8"/>
          <p:cNvSpPr/>
          <p:nvPr/>
        </p:nvSpPr>
        <p:spPr>
          <a:xfrm>
            <a:off x="8183285" y="5418296"/>
            <a:ext cx="5653326" cy="635079"/>
          </a:xfrm>
          <a:prstGeom prst="rect">
            <a:avLst/>
          </a:prstGeom>
          <a:noFill/>
          <a:ln/>
        </p:spPr>
        <p:txBody>
          <a:bodyPr wrap="squar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Right to healthcare, duties in pandemics (vaccine equity).</a:t>
            </a:r>
            <a:endParaRPr lang="en-US" sz="1550" dirty="0"/>
          </a:p>
        </p:txBody>
      </p:sp>
      <p:sp>
        <p:nvSpPr>
          <p:cNvPr id="15" name="Rectangle 14">
            <a:extLst>
              <a:ext uri="{FF2B5EF4-FFF2-40B4-BE49-F238E27FC236}">
                <a16:creationId xmlns:a16="http://schemas.microsoft.com/office/drawing/2014/main" id="{E31EB6C1-67FC-9E05-415F-3E617F94BBFA}"/>
              </a:ext>
            </a:extLst>
          </p:cNvPr>
          <p:cNvSpPr/>
          <p:nvPr/>
        </p:nvSpPr>
        <p:spPr>
          <a:xfrm>
            <a:off x="12877800" y="7772400"/>
            <a:ext cx="1638300" cy="361950"/>
          </a:xfrm>
          <a:prstGeom prst="rect">
            <a:avLst/>
          </a:prstGeom>
          <a:solidFill>
            <a:srgbClr val="090E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TotalTime>
  <Words>650</Words>
  <Application>Microsoft Office PowerPoint</Application>
  <PresentationFormat>Custom</PresentationFormat>
  <Paragraphs>91</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Bricolage Grotesque Extra Bold</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Dr. Gaurav Jangra</cp:lastModifiedBy>
  <cp:revision>4</cp:revision>
  <dcterms:created xsi:type="dcterms:W3CDTF">2025-07-07T04:55:23Z</dcterms:created>
  <dcterms:modified xsi:type="dcterms:W3CDTF">2025-07-14T10:31:50Z</dcterms:modified>
</cp:coreProperties>
</file>