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Bricolage Grotesque Extra Bold" panose="020B0604020202020204" charset="0"/>
      <p:regular r:id="rId13"/>
    </p:embeddedFont>
    <p:embeddedFont>
      <p:font typeface="Montserrat" panose="00000500000000000000" pitchFamily="2"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80" d="100"/>
          <a:sy n="80" d="100"/>
        </p:scale>
        <p:origin x="13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14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82D5E"/>
          </a:solidFill>
          <a:ln/>
        </p:spPr>
      </p:sp>
      <p:sp>
        <p:nvSpPr>
          <p:cNvPr id="3" name="Shape 1"/>
          <p:cNvSpPr/>
          <p:nvPr/>
        </p:nvSpPr>
        <p:spPr>
          <a:xfrm>
            <a:off x="0" y="0"/>
            <a:ext cx="14630400" cy="8229600"/>
          </a:xfrm>
          <a:prstGeom prst="rect">
            <a:avLst/>
          </a:prstGeom>
          <a:solidFill>
            <a:srgbClr val="090E3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2551986"/>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EEAEF6"/>
                </a:solidFill>
                <a:latin typeface="Bricolage Grotesque Extra Bold" pitchFamily="34" charset="0"/>
                <a:ea typeface="Bricolage Grotesque Extra Bold" pitchFamily="34" charset="-122"/>
                <a:cs typeface="Bricolage Grotesque Extra Bold" pitchFamily="34" charset="-120"/>
              </a:rPr>
              <a:t>Virtue Theory of Business Ethics</a:t>
            </a:r>
            <a:endParaRPr lang="en-US" sz="3900" dirty="0"/>
          </a:p>
        </p:txBody>
      </p:sp>
      <p:sp>
        <p:nvSpPr>
          <p:cNvPr id="4" name="Text 1"/>
          <p:cNvSpPr/>
          <p:nvPr/>
        </p:nvSpPr>
        <p:spPr>
          <a:xfrm>
            <a:off x="793790" y="3643610"/>
            <a:ext cx="7556421" cy="3100089"/>
          </a:xfrm>
          <a:prstGeom prst="rect">
            <a:avLst/>
          </a:prstGeom>
          <a:noFill/>
          <a:ln/>
        </p:spPr>
        <p:txBody>
          <a:bodyPr wrap="square" lIns="0" tIns="0" rIns="0" bIns="0" rtlCol="0" anchor="t"/>
          <a:lstStyle/>
          <a:p>
            <a:pPr marL="0" indent="0" algn="l">
              <a:lnSpc>
                <a:spcPts val="2500"/>
              </a:lnSpc>
              <a:buNone/>
            </a:pPr>
            <a:r>
              <a:rPr lang="en-US" sz="2400" dirty="0">
                <a:solidFill>
                  <a:srgbClr val="E5DCE6"/>
                </a:solidFill>
                <a:latin typeface="Montserrat" pitchFamily="34" charset="0"/>
                <a:ea typeface="Montserrat" pitchFamily="34" charset="-122"/>
                <a:cs typeface="Montserrat" pitchFamily="34" charset="-120"/>
              </a:rPr>
              <a:t>Virtue theory offers a character-based approach to business ethics, focusing on moral excellence rather than rigid rules or outcome calculations.</a:t>
            </a:r>
          </a:p>
          <a:p>
            <a:pPr marL="0" indent="0" algn="l">
              <a:lnSpc>
                <a:spcPts val="2500"/>
              </a:lnSpc>
              <a:buNone/>
            </a:pPr>
            <a:endParaRPr lang="en-US" sz="2400" dirty="0">
              <a:solidFill>
                <a:srgbClr val="E5DCE6"/>
              </a:solidFill>
              <a:latin typeface="Montserrat" pitchFamily="34" charset="0"/>
              <a:ea typeface="Montserrat" pitchFamily="34" charset="-122"/>
              <a:cs typeface="Montserrat" pitchFamily="34" charset="-120"/>
            </a:endParaRPr>
          </a:p>
          <a:p>
            <a:pPr marL="0" indent="0" algn="l">
              <a:lnSpc>
                <a:spcPts val="2500"/>
              </a:lnSpc>
              <a:buNone/>
            </a:pPr>
            <a:r>
              <a:rPr lang="en-US" sz="2400" dirty="0">
                <a:solidFill>
                  <a:srgbClr val="E5DCE6"/>
                </a:solidFill>
                <a:latin typeface="Montserrat" pitchFamily="34" charset="0"/>
                <a:ea typeface="Montserrat" pitchFamily="34" charset="-122"/>
                <a:cs typeface="Montserrat" pitchFamily="34" charset="-120"/>
              </a:rPr>
              <a:t>This ancient philosophical framework, rooted in Aristotelian thought, emphasizes developing virtues like courage, honesty, and integrity as the foundation for ethical decision-making in corporate environments.</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748546"/>
            <a:ext cx="7556421" cy="1860233"/>
          </a:xfrm>
          <a:prstGeom prst="rect">
            <a:avLst/>
          </a:prstGeom>
          <a:noFill/>
          <a:ln/>
        </p:spPr>
        <p:txBody>
          <a:bodyPr wrap="square" lIns="0" tIns="0" rIns="0" bIns="0" rtlCol="0" anchor="t"/>
          <a:lstStyle/>
          <a:p>
            <a:pPr marL="0" indent="0" algn="l">
              <a:lnSpc>
                <a:spcPts val="4850"/>
              </a:lnSpc>
              <a:buNone/>
            </a:pPr>
            <a:r>
              <a:rPr lang="en-US" sz="3900" b="1" dirty="0">
                <a:solidFill>
                  <a:srgbClr val="EEAEF6"/>
                </a:solidFill>
                <a:latin typeface="Bricolage Grotesque Extra Bold" pitchFamily="34" charset="0"/>
                <a:ea typeface="Bricolage Grotesque Extra Bold" pitchFamily="34" charset="-122"/>
                <a:cs typeface="Bricolage Grotesque Extra Bold" pitchFamily="34" charset="-120"/>
              </a:rPr>
              <a:t>Conclusion: Embracing Virtue Ethics for Flourishing Business</a:t>
            </a:r>
            <a:endParaRPr lang="en-US" sz="3900" dirty="0"/>
          </a:p>
        </p:txBody>
      </p:sp>
      <p:sp>
        <p:nvSpPr>
          <p:cNvPr id="4" name="Text 1"/>
          <p:cNvSpPr/>
          <p:nvPr/>
        </p:nvSpPr>
        <p:spPr>
          <a:xfrm>
            <a:off x="793790" y="2271355"/>
            <a:ext cx="7556421" cy="1270159"/>
          </a:xfrm>
          <a:prstGeom prst="rect">
            <a:avLst/>
          </a:prstGeom>
          <a:noFill/>
          <a:ln/>
        </p:spPr>
        <p:txBody>
          <a:bodyPr wrap="square" lIns="0" tIns="0" rIns="0" bIns="0" rtlCol="0" anchor="t"/>
          <a:lstStyle/>
          <a:p>
            <a:pPr marL="0" indent="0" algn="l">
              <a:lnSpc>
                <a:spcPts val="2500"/>
              </a:lnSpc>
              <a:buNone/>
            </a:pPr>
            <a:r>
              <a:rPr lang="en-US" sz="2000" dirty="0">
                <a:solidFill>
                  <a:srgbClr val="E5DCE6"/>
                </a:solidFill>
                <a:latin typeface="Montserrat" pitchFamily="34" charset="0"/>
                <a:ea typeface="Montserrat" pitchFamily="34" charset="-122"/>
                <a:cs typeface="Montserrat" pitchFamily="34" charset="-120"/>
              </a:rPr>
              <a:t>Virtue theory provides a comprehensive framework for business ethics that goes beyond compliance to character transformation. By focusing on developing virtuous leaders and organizational cultures, companies can achieve sustainable success that benefits all stakeholders.</a:t>
            </a:r>
            <a:endParaRPr lang="en-US" sz="2000" dirty="0"/>
          </a:p>
        </p:txBody>
      </p:sp>
      <p:sp>
        <p:nvSpPr>
          <p:cNvPr id="5" name="Text 2"/>
          <p:cNvSpPr/>
          <p:nvPr/>
        </p:nvSpPr>
        <p:spPr>
          <a:xfrm>
            <a:off x="793790" y="4081582"/>
            <a:ext cx="7556421" cy="1587698"/>
          </a:xfrm>
          <a:prstGeom prst="rect">
            <a:avLst/>
          </a:prstGeom>
          <a:noFill/>
          <a:ln/>
        </p:spPr>
        <p:txBody>
          <a:bodyPr wrap="square" lIns="0" tIns="0" rIns="0" bIns="0" rtlCol="0" anchor="t"/>
          <a:lstStyle/>
          <a:p>
            <a:pPr marL="0" indent="0" algn="l">
              <a:lnSpc>
                <a:spcPts val="2500"/>
              </a:lnSpc>
              <a:buNone/>
            </a:pPr>
            <a:r>
              <a:rPr lang="en-US" sz="2000" dirty="0">
                <a:solidFill>
                  <a:srgbClr val="E5DCE6"/>
                </a:solidFill>
                <a:latin typeface="Montserrat" pitchFamily="34" charset="0"/>
                <a:ea typeface="Montserrat" pitchFamily="34" charset="-122"/>
                <a:cs typeface="Montserrat" pitchFamily="34" charset="-120"/>
              </a:rPr>
              <a:t>The integration of virtue ethics balances profitability with moral integrity, creating businesses that contribute positively to society while maintaining competitive advantage. This approach cultivates leaders who inspire trust, make ethical decisions under pressure, and build lasting organizational value.</a:t>
            </a:r>
            <a:endParaRPr lang="en-US" sz="2000" dirty="0"/>
          </a:p>
        </p:txBody>
      </p:sp>
      <p:sp>
        <p:nvSpPr>
          <p:cNvPr id="6" name="Text 3"/>
          <p:cNvSpPr/>
          <p:nvPr/>
        </p:nvSpPr>
        <p:spPr>
          <a:xfrm>
            <a:off x="793790" y="6210776"/>
            <a:ext cx="7556421" cy="1270159"/>
          </a:xfrm>
          <a:prstGeom prst="rect">
            <a:avLst/>
          </a:prstGeom>
          <a:noFill/>
          <a:ln/>
        </p:spPr>
        <p:txBody>
          <a:bodyPr wrap="square" lIns="0" tIns="0" rIns="0" bIns="0" rtlCol="0" anchor="t"/>
          <a:lstStyle/>
          <a:p>
            <a:pPr marL="0" indent="0" algn="l">
              <a:lnSpc>
                <a:spcPts val="2500"/>
              </a:lnSpc>
              <a:buNone/>
            </a:pPr>
            <a:r>
              <a:rPr lang="en-US" sz="2000" dirty="0">
                <a:solidFill>
                  <a:srgbClr val="E5DCE6"/>
                </a:solidFill>
                <a:latin typeface="Montserrat" pitchFamily="34" charset="0"/>
                <a:ea typeface="Montserrat" pitchFamily="34" charset="-122"/>
                <a:cs typeface="Montserrat" pitchFamily="34" charset="-120"/>
              </a:rPr>
              <a:t>As business environments become increasingly complex, virtue ethics offers a stable foundation for navigating ethical challenges through character-based decision-making that promotes both individual flourishing and collective prosperity.</a:t>
            </a:r>
            <a:endParaRPr 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536496" y="368737"/>
            <a:ext cx="6385084" cy="419100"/>
          </a:xfrm>
          <a:prstGeom prst="rect">
            <a:avLst/>
          </a:prstGeom>
          <a:noFill/>
          <a:ln/>
        </p:spPr>
        <p:txBody>
          <a:bodyPr wrap="none" lIns="0" tIns="0" rIns="0" bIns="0" rtlCol="0" anchor="t"/>
          <a:lstStyle/>
          <a:p>
            <a:pPr marL="0" indent="0" algn="l">
              <a:lnSpc>
                <a:spcPts val="3300"/>
              </a:lnSpc>
              <a:buNone/>
            </a:pPr>
            <a:r>
              <a:rPr lang="en-US" sz="2600" b="1" dirty="0">
                <a:solidFill>
                  <a:srgbClr val="EEAEF6"/>
                </a:solidFill>
                <a:latin typeface="Bricolage Grotesque Extra Bold" pitchFamily="34" charset="0"/>
                <a:ea typeface="Bricolage Grotesque Extra Bold" pitchFamily="34" charset="-122"/>
                <a:cs typeface="Bricolage Grotesque Extra Bold" pitchFamily="34" charset="-120"/>
              </a:rPr>
              <a:t>Historical Foundations of Virtue Ethics</a:t>
            </a:r>
            <a:endParaRPr lang="en-US" sz="2600" dirty="0"/>
          </a:p>
        </p:txBody>
      </p:sp>
      <p:sp>
        <p:nvSpPr>
          <p:cNvPr id="3" name="Text 1"/>
          <p:cNvSpPr/>
          <p:nvPr/>
        </p:nvSpPr>
        <p:spPr>
          <a:xfrm>
            <a:off x="536496" y="1122998"/>
            <a:ext cx="2435304" cy="419100"/>
          </a:xfrm>
          <a:prstGeom prst="rect">
            <a:avLst/>
          </a:prstGeom>
          <a:noFill/>
          <a:ln/>
        </p:spPr>
        <p:txBody>
          <a:bodyPr wrap="none" lIns="0" tIns="0" rIns="0" bIns="0" rtlCol="0" anchor="t"/>
          <a:lstStyle/>
          <a:p>
            <a:pPr marL="0" indent="0" algn="l">
              <a:lnSpc>
                <a:spcPts val="1650"/>
              </a:lnSpc>
              <a:buNone/>
            </a:pPr>
            <a:r>
              <a:rPr lang="en-US" sz="3200" b="1" dirty="0">
                <a:solidFill>
                  <a:srgbClr val="EEAEF6"/>
                </a:solidFill>
                <a:latin typeface="Bricolage Grotesque Extra Bold" pitchFamily="34" charset="0"/>
                <a:ea typeface="Bricolage Grotesque Extra Bold" pitchFamily="34" charset="-122"/>
                <a:cs typeface="Bricolage Grotesque Extra Bold" pitchFamily="34" charset="-120"/>
              </a:rPr>
              <a:t>Ancient Greek Origins</a:t>
            </a:r>
            <a:endParaRPr lang="en-US" sz="3200" dirty="0"/>
          </a:p>
        </p:txBody>
      </p:sp>
      <p:sp>
        <p:nvSpPr>
          <p:cNvPr id="4" name="Text 2"/>
          <p:cNvSpPr/>
          <p:nvPr/>
        </p:nvSpPr>
        <p:spPr>
          <a:xfrm>
            <a:off x="536496" y="1466612"/>
            <a:ext cx="6615113" cy="644009"/>
          </a:xfrm>
          <a:prstGeom prst="rect">
            <a:avLst/>
          </a:prstGeom>
          <a:noFill/>
          <a:ln/>
        </p:spPr>
        <p:txBody>
          <a:bodyPr wrap="square" lIns="0" tIns="0" rIns="0" bIns="0" rtlCol="0" anchor="t"/>
          <a:lstStyle/>
          <a:p>
            <a:pPr marL="0" indent="0" algn="l">
              <a:buNone/>
            </a:pPr>
            <a:r>
              <a:rPr lang="en-US" sz="2800" dirty="0">
                <a:solidFill>
                  <a:srgbClr val="E5DCE6"/>
                </a:solidFill>
                <a:latin typeface="Montserrat" pitchFamily="34" charset="0"/>
                <a:ea typeface="Montserrat" pitchFamily="34" charset="-122"/>
                <a:cs typeface="Montserrat" pitchFamily="34" charset="-120"/>
              </a:rPr>
              <a:t>Virtue ethics traces back to Aristotle's </a:t>
            </a:r>
            <a:r>
              <a:rPr lang="en-US" sz="2800" i="1" dirty="0">
                <a:solidFill>
                  <a:srgbClr val="E5DCE6"/>
                </a:solidFill>
                <a:latin typeface="Montserrat" pitchFamily="34" charset="0"/>
                <a:ea typeface="Montserrat" pitchFamily="34" charset="-122"/>
                <a:cs typeface="Montserrat" pitchFamily="34" charset="-120"/>
              </a:rPr>
              <a:t>Nicomachean Ethics</a:t>
            </a:r>
            <a:r>
              <a:rPr lang="en-US" sz="2800" dirty="0">
                <a:solidFill>
                  <a:srgbClr val="E5DCE6"/>
                </a:solidFill>
                <a:latin typeface="Montserrat" pitchFamily="34" charset="0"/>
                <a:ea typeface="Montserrat" pitchFamily="34" charset="-122"/>
                <a:cs typeface="Montserrat" pitchFamily="34" charset="-120"/>
              </a:rPr>
              <a:t> (4th century BCE), where he argued that virtues are character traits that enable human flourishing. Aristotle identified virtues as the "golden mean" between extremes of excess and deficiency.</a:t>
            </a:r>
            <a:endParaRPr lang="en-US" sz="2800" dirty="0"/>
          </a:p>
        </p:txBody>
      </p:sp>
      <p:sp>
        <p:nvSpPr>
          <p:cNvPr id="5" name="Text 3"/>
          <p:cNvSpPr/>
          <p:nvPr/>
        </p:nvSpPr>
        <p:spPr>
          <a:xfrm>
            <a:off x="528875" y="5079206"/>
            <a:ext cx="6845142" cy="2178844"/>
          </a:xfrm>
          <a:prstGeom prst="rect">
            <a:avLst/>
          </a:prstGeom>
          <a:noFill/>
          <a:ln/>
        </p:spPr>
        <p:txBody>
          <a:bodyPr wrap="square" lIns="0" tIns="0" rIns="0" bIns="0" rtlCol="0" anchor="t"/>
          <a:lstStyle/>
          <a:p>
            <a:pPr marL="0" indent="0" algn="l">
              <a:buNone/>
            </a:pPr>
            <a:r>
              <a:rPr lang="en-US" sz="2800" dirty="0">
                <a:solidFill>
                  <a:srgbClr val="E5DCE6"/>
                </a:solidFill>
                <a:latin typeface="Montserrat" pitchFamily="34" charset="0"/>
                <a:ea typeface="Montserrat" pitchFamily="34" charset="-122"/>
                <a:cs typeface="Montserrat" pitchFamily="34" charset="-120"/>
              </a:rPr>
              <a:t>For example, courage represents the virtue between the extremes of cowardice (deficiency) and recklessness (excess). This balanced approach became foundational to Western ethical thought.</a:t>
            </a:r>
            <a:endParaRPr lang="en-US" sz="2800" dirty="0"/>
          </a:p>
        </p:txBody>
      </p:sp>
      <p:pic>
        <p:nvPicPr>
          <p:cNvPr id="6" name="Image 0" descr="preencoded.png"/>
          <p:cNvPicPr>
            <a:picLocks noChangeAspect="1"/>
          </p:cNvPicPr>
          <p:nvPr/>
        </p:nvPicPr>
        <p:blipFill>
          <a:blip r:embed="rId3"/>
          <a:stretch>
            <a:fillRect/>
          </a:stretch>
        </p:blipFill>
        <p:spPr>
          <a:xfrm>
            <a:off x="7486412" y="1139785"/>
            <a:ext cx="6615113" cy="6615113"/>
          </a:xfrm>
          <a:prstGeom prst="rect">
            <a:avLst/>
          </a:prstGeom>
        </p:spPr>
      </p:pic>
      <p:sp>
        <p:nvSpPr>
          <p:cNvPr id="7" name="Text 4"/>
          <p:cNvSpPr/>
          <p:nvPr/>
        </p:nvSpPr>
        <p:spPr>
          <a:xfrm>
            <a:off x="7486412" y="7905750"/>
            <a:ext cx="1676519" cy="209550"/>
          </a:xfrm>
          <a:prstGeom prst="rect">
            <a:avLst/>
          </a:prstGeom>
          <a:noFill/>
          <a:ln/>
        </p:spPr>
        <p:txBody>
          <a:bodyPr wrap="none" lIns="0" tIns="0" rIns="0" bIns="0" rtlCol="0" anchor="t"/>
          <a:lstStyle/>
          <a:p>
            <a:pPr marL="0" indent="0" algn="l">
              <a:lnSpc>
                <a:spcPts val="1650"/>
              </a:lnSpc>
              <a:buNone/>
            </a:pPr>
            <a:r>
              <a:rPr lang="en-US" sz="1300" b="1" dirty="0">
                <a:solidFill>
                  <a:srgbClr val="EEAEF6"/>
                </a:solidFill>
                <a:latin typeface="Bricolage Grotesque Extra Bold" pitchFamily="34" charset="0"/>
                <a:ea typeface="Bricolage Grotesque Extra Bold" pitchFamily="34" charset="-122"/>
                <a:cs typeface="Bricolage Grotesque Extra Bold" pitchFamily="34" charset="-120"/>
              </a:rPr>
              <a:t>Modern Revival</a:t>
            </a:r>
            <a:endParaRPr lang="en-US" sz="1300" dirty="0"/>
          </a:p>
        </p:txBody>
      </p:sp>
      <p:sp>
        <p:nvSpPr>
          <p:cNvPr id="8" name="Text 5"/>
          <p:cNvSpPr/>
          <p:nvPr/>
        </p:nvSpPr>
        <p:spPr>
          <a:xfrm>
            <a:off x="7486412" y="8249364"/>
            <a:ext cx="6615113" cy="858679"/>
          </a:xfrm>
          <a:prstGeom prst="rect">
            <a:avLst/>
          </a:prstGeom>
          <a:noFill/>
          <a:ln/>
        </p:spPr>
        <p:txBody>
          <a:bodyPr wrap="square" lIns="0" tIns="0" rIns="0" bIns="0" rtlCol="0" anchor="t"/>
          <a:lstStyle/>
          <a:p>
            <a:pPr marL="0" indent="0" algn="l">
              <a:lnSpc>
                <a:spcPts val="1650"/>
              </a:lnSpc>
              <a:buNone/>
            </a:pPr>
            <a:r>
              <a:rPr lang="en-US" sz="1050" dirty="0">
                <a:solidFill>
                  <a:srgbClr val="E5DCE6"/>
                </a:solidFill>
                <a:latin typeface="Montserrat" pitchFamily="34" charset="0"/>
                <a:ea typeface="Montserrat" pitchFamily="34" charset="-122"/>
                <a:cs typeface="Montserrat" pitchFamily="34" charset="-120"/>
              </a:rPr>
              <a:t>After centuries of emphasis on duty-based and consequence-based ethics, virtue theory experienced a renaissance in the 20th century. Philosophers like Elizabeth Anscombe and Alasdair MacIntyre revitalized interest in character-based ethics, leading to its application in business contexts.</a:t>
            </a:r>
            <a:endParaRPr lang="en-US" sz="1050" dirty="0"/>
          </a:p>
        </p:txBody>
      </p:sp>
      <p:sp>
        <p:nvSpPr>
          <p:cNvPr id="9" name="Rectangle 8">
            <a:extLst>
              <a:ext uri="{FF2B5EF4-FFF2-40B4-BE49-F238E27FC236}">
                <a16:creationId xmlns:a16="http://schemas.microsoft.com/office/drawing/2014/main" id="{7FD96983-E457-05A5-C383-67005BE9DABA}"/>
              </a:ext>
            </a:extLst>
          </p:cNvPr>
          <p:cNvSpPr/>
          <p:nvPr/>
        </p:nvSpPr>
        <p:spPr>
          <a:xfrm>
            <a:off x="12868275" y="7754898"/>
            <a:ext cx="1676519" cy="360402"/>
          </a:xfrm>
          <a:prstGeom prst="rect">
            <a:avLst/>
          </a:prstGeom>
          <a:solidFill>
            <a:srgbClr val="090E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2059067"/>
            <a:ext cx="7680722" cy="620078"/>
          </a:xfrm>
          <a:prstGeom prst="rect">
            <a:avLst/>
          </a:prstGeom>
          <a:noFill/>
          <a:ln/>
        </p:spPr>
        <p:txBody>
          <a:bodyPr wrap="none" lIns="0" tIns="0" rIns="0" bIns="0" rtlCol="0" anchor="t"/>
          <a:lstStyle/>
          <a:p>
            <a:pPr marL="0" indent="0" algn="l">
              <a:lnSpc>
                <a:spcPts val="4850"/>
              </a:lnSpc>
              <a:buNone/>
            </a:pPr>
            <a:r>
              <a:rPr lang="en-US" sz="3900" b="1" dirty="0">
                <a:solidFill>
                  <a:srgbClr val="EEAEF6"/>
                </a:solidFill>
                <a:latin typeface="Bricolage Grotesque Extra Bold" pitchFamily="34" charset="0"/>
                <a:ea typeface="Bricolage Grotesque Extra Bold" pitchFamily="34" charset="-122"/>
                <a:cs typeface="Bricolage Grotesque Extra Bold" pitchFamily="34" charset="-120"/>
              </a:rPr>
              <a:t>Core Concepts of Virtue Theory</a:t>
            </a:r>
            <a:endParaRPr lang="en-US" sz="3900" dirty="0"/>
          </a:p>
        </p:txBody>
      </p:sp>
      <p:sp>
        <p:nvSpPr>
          <p:cNvPr id="3" name="Shape 1"/>
          <p:cNvSpPr/>
          <p:nvPr/>
        </p:nvSpPr>
        <p:spPr>
          <a:xfrm>
            <a:off x="793790" y="3075980"/>
            <a:ext cx="4215289" cy="3094434"/>
          </a:xfrm>
          <a:prstGeom prst="roundRect">
            <a:avLst>
              <a:gd name="adj" fmla="val 2694"/>
            </a:avLst>
          </a:prstGeom>
          <a:noFill/>
          <a:ln w="22860">
            <a:solidFill>
              <a:srgbClr val="414677"/>
            </a:solidFill>
            <a:prstDash val="solid"/>
          </a:ln>
        </p:spPr>
      </p:sp>
      <p:sp>
        <p:nvSpPr>
          <p:cNvPr id="4" name="Text 2"/>
          <p:cNvSpPr/>
          <p:nvPr/>
        </p:nvSpPr>
        <p:spPr>
          <a:xfrm>
            <a:off x="1015008" y="3297198"/>
            <a:ext cx="3280648"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Character-Centered Ethics</a:t>
            </a:r>
            <a:endParaRPr lang="en-US" sz="1950" dirty="0"/>
          </a:p>
        </p:txBody>
      </p:sp>
      <p:sp>
        <p:nvSpPr>
          <p:cNvPr id="5" name="Text 3"/>
          <p:cNvSpPr/>
          <p:nvPr/>
        </p:nvSpPr>
        <p:spPr>
          <a:xfrm>
            <a:off x="1015008" y="3726418"/>
            <a:ext cx="3772853" cy="1905238"/>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Virtue theory asks "What kind of person should I be?" rather than "What should I do?" It emphasizes developing moral character as the foundation for ethical behavior in all contexts, including business.</a:t>
            </a:r>
            <a:endParaRPr lang="en-US" sz="1550" dirty="0"/>
          </a:p>
        </p:txBody>
      </p:sp>
      <p:sp>
        <p:nvSpPr>
          <p:cNvPr id="6" name="Shape 4"/>
          <p:cNvSpPr/>
          <p:nvPr/>
        </p:nvSpPr>
        <p:spPr>
          <a:xfrm>
            <a:off x="5207437" y="3075980"/>
            <a:ext cx="4215408" cy="3094434"/>
          </a:xfrm>
          <a:prstGeom prst="roundRect">
            <a:avLst>
              <a:gd name="adj" fmla="val 2694"/>
            </a:avLst>
          </a:prstGeom>
          <a:noFill/>
          <a:ln w="22860">
            <a:solidFill>
              <a:srgbClr val="414677"/>
            </a:solidFill>
            <a:prstDash val="solid"/>
          </a:ln>
        </p:spPr>
      </p:sp>
      <p:sp>
        <p:nvSpPr>
          <p:cNvPr id="7" name="Text 5"/>
          <p:cNvSpPr/>
          <p:nvPr/>
        </p:nvSpPr>
        <p:spPr>
          <a:xfrm>
            <a:off x="5428655" y="3297198"/>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Virtues vs. Vices</a:t>
            </a:r>
            <a:endParaRPr lang="en-US" sz="1950" dirty="0"/>
          </a:p>
        </p:txBody>
      </p:sp>
      <p:sp>
        <p:nvSpPr>
          <p:cNvPr id="8" name="Text 6"/>
          <p:cNvSpPr/>
          <p:nvPr/>
        </p:nvSpPr>
        <p:spPr>
          <a:xfrm>
            <a:off x="5428655" y="3726418"/>
            <a:ext cx="3772972" cy="2222778"/>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Virtues are positive character traits like honesty, courage, and justice that contribute to human flourishing. Vices are their negative counterparts—dishonesty, cowardice, and injustice—that undermine both individual and collective well-being.</a:t>
            </a:r>
            <a:endParaRPr lang="en-US" sz="1550" dirty="0"/>
          </a:p>
        </p:txBody>
      </p:sp>
      <p:sp>
        <p:nvSpPr>
          <p:cNvPr id="9" name="Shape 7"/>
          <p:cNvSpPr/>
          <p:nvPr/>
        </p:nvSpPr>
        <p:spPr>
          <a:xfrm>
            <a:off x="9621203" y="3075980"/>
            <a:ext cx="4215289" cy="3094434"/>
          </a:xfrm>
          <a:prstGeom prst="roundRect">
            <a:avLst>
              <a:gd name="adj" fmla="val 2694"/>
            </a:avLst>
          </a:prstGeom>
          <a:noFill/>
          <a:ln w="22860">
            <a:solidFill>
              <a:srgbClr val="414677"/>
            </a:solidFill>
            <a:prstDash val="solid"/>
          </a:ln>
        </p:spPr>
      </p:sp>
      <p:sp>
        <p:nvSpPr>
          <p:cNvPr id="10" name="Text 8"/>
          <p:cNvSpPr/>
          <p:nvPr/>
        </p:nvSpPr>
        <p:spPr>
          <a:xfrm>
            <a:off x="9842421" y="3297198"/>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Habitual Practice</a:t>
            </a:r>
            <a:endParaRPr lang="en-US" sz="1950" dirty="0"/>
          </a:p>
        </p:txBody>
      </p:sp>
      <p:sp>
        <p:nvSpPr>
          <p:cNvPr id="11" name="Text 9"/>
          <p:cNvSpPr/>
          <p:nvPr/>
        </p:nvSpPr>
        <p:spPr>
          <a:xfrm>
            <a:off x="9842421" y="3726418"/>
            <a:ext cx="3772853" cy="2222778"/>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Virtues are developed through repeated practice and conscious cultivation. Like learning to play an instrument, ethical excellence requires consistent effort and mentorship to become second nature in decision-making processes.</a:t>
            </a:r>
            <a:endParaRPr lang="en-US" sz="1550" dirty="0"/>
          </a:p>
        </p:txBody>
      </p:sp>
      <p:sp>
        <p:nvSpPr>
          <p:cNvPr id="12" name="Rectangle 11">
            <a:extLst>
              <a:ext uri="{FF2B5EF4-FFF2-40B4-BE49-F238E27FC236}">
                <a16:creationId xmlns:a16="http://schemas.microsoft.com/office/drawing/2014/main" id="{0A6A0E9F-64F7-BCC4-EE3E-78DC7F90A6A3}"/>
              </a:ext>
            </a:extLst>
          </p:cNvPr>
          <p:cNvSpPr/>
          <p:nvPr/>
        </p:nvSpPr>
        <p:spPr>
          <a:xfrm>
            <a:off x="12868275" y="7754898"/>
            <a:ext cx="1676519" cy="360402"/>
          </a:xfrm>
          <a:prstGeom prst="rect">
            <a:avLst/>
          </a:prstGeom>
          <a:solidFill>
            <a:srgbClr val="090E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424702"/>
            <a:ext cx="9521904" cy="620078"/>
          </a:xfrm>
          <a:prstGeom prst="rect">
            <a:avLst/>
          </a:prstGeom>
          <a:noFill/>
          <a:ln/>
        </p:spPr>
        <p:txBody>
          <a:bodyPr wrap="none" lIns="0" tIns="0" rIns="0" bIns="0" rtlCol="0" anchor="t"/>
          <a:lstStyle/>
          <a:p>
            <a:pPr marL="0" indent="0" algn="l">
              <a:lnSpc>
                <a:spcPts val="4850"/>
              </a:lnSpc>
              <a:buNone/>
            </a:pPr>
            <a:r>
              <a:rPr lang="en-US" sz="3900" b="1" dirty="0">
                <a:solidFill>
                  <a:srgbClr val="EEAEF6"/>
                </a:solidFill>
                <a:latin typeface="Bricolage Grotesque Extra Bold" pitchFamily="34" charset="0"/>
                <a:ea typeface="Bricolage Grotesque Extra Bold" pitchFamily="34" charset="-122"/>
                <a:cs typeface="Bricolage Grotesque Extra Bold" pitchFamily="34" charset="-120"/>
              </a:rPr>
              <a:t>Virtue Ethics vs. Other Ethical Theories</a:t>
            </a:r>
            <a:endParaRPr lang="en-US" sz="3900" dirty="0"/>
          </a:p>
        </p:txBody>
      </p:sp>
      <p:sp>
        <p:nvSpPr>
          <p:cNvPr id="3" name="Shape 1"/>
          <p:cNvSpPr/>
          <p:nvPr/>
        </p:nvSpPr>
        <p:spPr>
          <a:xfrm>
            <a:off x="793790" y="2441615"/>
            <a:ext cx="13042821" cy="3504843"/>
          </a:xfrm>
          <a:prstGeom prst="roundRect">
            <a:avLst>
              <a:gd name="adj" fmla="val 2378"/>
            </a:avLst>
          </a:prstGeom>
          <a:noFill/>
          <a:ln w="7620">
            <a:solidFill>
              <a:srgbClr val="FFFFFF">
                <a:alpha val="24000"/>
              </a:srgbClr>
            </a:solidFill>
            <a:prstDash val="solid"/>
          </a:ln>
        </p:spPr>
      </p:sp>
      <p:sp>
        <p:nvSpPr>
          <p:cNvPr id="4" name="Shape 2"/>
          <p:cNvSpPr/>
          <p:nvPr/>
        </p:nvSpPr>
        <p:spPr>
          <a:xfrm>
            <a:off x="801410" y="2449235"/>
            <a:ext cx="13027581" cy="570905"/>
          </a:xfrm>
          <a:prstGeom prst="rect">
            <a:avLst/>
          </a:prstGeom>
          <a:solidFill>
            <a:srgbClr val="FFFFFF">
              <a:alpha val="4000"/>
            </a:srgbClr>
          </a:solidFill>
          <a:ln/>
        </p:spPr>
      </p:sp>
      <p:sp>
        <p:nvSpPr>
          <p:cNvPr id="5" name="Text 3"/>
          <p:cNvSpPr/>
          <p:nvPr/>
        </p:nvSpPr>
        <p:spPr>
          <a:xfrm>
            <a:off x="1000006" y="2575917"/>
            <a:ext cx="2856309" cy="317540"/>
          </a:xfrm>
          <a:prstGeom prst="rect">
            <a:avLst/>
          </a:prstGeom>
          <a:noFill/>
          <a:ln/>
        </p:spPr>
        <p:txBody>
          <a:bodyPr wrap="none" lIns="0" tIns="0" rIns="0" bIns="0" rtlCol="0" anchor="t"/>
          <a:lstStyle/>
          <a:p>
            <a:pPr marL="0" indent="0" algn="l">
              <a:lnSpc>
                <a:spcPts val="2500"/>
              </a:lnSpc>
              <a:buNone/>
            </a:pPr>
            <a:r>
              <a:rPr lang="en-US" sz="1550" b="1" dirty="0">
                <a:solidFill>
                  <a:srgbClr val="E5DCE6"/>
                </a:solidFill>
                <a:latin typeface="Montserrat" pitchFamily="34" charset="0"/>
                <a:ea typeface="Montserrat" pitchFamily="34" charset="-122"/>
                <a:cs typeface="Montserrat" pitchFamily="34" charset="-120"/>
              </a:rPr>
              <a:t>Approach</a:t>
            </a:r>
            <a:endParaRPr lang="en-US" sz="1550" dirty="0"/>
          </a:p>
        </p:txBody>
      </p:sp>
      <p:sp>
        <p:nvSpPr>
          <p:cNvPr id="6" name="Text 4"/>
          <p:cNvSpPr/>
          <p:nvPr/>
        </p:nvSpPr>
        <p:spPr>
          <a:xfrm>
            <a:off x="4260652" y="2575917"/>
            <a:ext cx="2852499" cy="317540"/>
          </a:xfrm>
          <a:prstGeom prst="rect">
            <a:avLst/>
          </a:prstGeom>
          <a:noFill/>
          <a:ln/>
        </p:spPr>
        <p:txBody>
          <a:bodyPr wrap="none" lIns="0" tIns="0" rIns="0" bIns="0" rtlCol="0" anchor="t"/>
          <a:lstStyle/>
          <a:p>
            <a:pPr marL="0" indent="0" algn="l">
              <a:lnSpc>
                <a:spcPts val="2500"/>
              </a:lnSpc>
              <a:buNone/>
            </a:pPr>
            <a:r>
              <a:rPr lang="en-US" sz="1550" b="1" dirty="0">
                <a:solidFill>
                  <a:srgbClr val="E5DCE6"/>
                </a:solidFill>
                <a:latin typeface="Montserrat" pitchFamily="34" charset="0"/>
                <a:ea typeface="Montserrat" pitchFamily="34" charset="-122"/>
                <a:cs typeface="Montserrat" pitchFamily="34" charset="-120"/>
              </a:rPr>
              <a:t>Virtue Ethics</a:t>
            </a:r>
            <a:endParaRPr lang="en-US" sz="1550" dirty="0"/>
          </a:p>
        </p:txBody>
      </p:sp>
      <p:sp>
        <p:nvSpPr>
          <p:cNvPr id="7" name="Text 5"/>
          <p:cNvSpPr/>
          <p:nvPr/>
        </p:nvSpPr>
        <p:spPr>
          <a:xfrm>
            <a:off x="7517487" y="2575917"/>
            <a:ext cx="2852499" cy="317540"/>
          </a:xfrm>
          <a:prstGeom prst="rect">
            <a:avLst/>
          </a:prstGeom>
          <a:noFill/>
          <a:ln/>
        </p:spPr>
        <p:txBody>
          <a:bodyPr wrap="none" lIns="0" tIns="0" rIns="0" bIns="0" rtlCol="0" anchor="t"/>
          <a:lstStyle/>
          <a:p>
            <a:pPr marL="0" indent="0" algn="l">
              <a:lnSpc>
                <a:spcPts val="2500"/>
              </a:lnSpc>
              <a:buNone/>
            </a:pPr>
            <a:r>
              <a:rPr lang="en-US" sz="1550" b="1" dirty="0">
                <a:solidFill>
                  <a:srgbClr val="E5DCE6"/>
                </a:solidFill>
                <a:latin typeface="Montserrat" pitchFamily="34" charset="0"/>
                <a:ea typeface="Montserrat" pitchFamily="34" charset="-122"/>
                <a:cs typeface="Montserrat" pitchFamily="34" charset="-120"/>
              </a:rPr>
              <a:t>Deontology</a:t>
            </a:r>
            <a:endParaRPr lang="en-US" sz="1550" dirty="0"/>
          </a:p>
        </p:txBody>
      </p:sp>
      <p:sp>
        <p:nvSpPr>
          <p:cNvPr id="8" name="Text 6"/>
          <p:cNvSpPr/>
          <p:nvPr/>
        </p:nvSpPr>
        <p:spPr>
          <a:xfrm>
            <a:off x="10774323" y="2575917"/>
            <a:ext cx="2856309" cy="317540"/>
          </a:xfrm>
          <a:prstGeom prst="rect">
            <a:avLst/>
          </a:prstGeom>
          <a:noFill/>
          <a:ln/>
        </p:spPr>
        <p:txBody>
          <a:bodyPr wrap="none" lIns="0" tIns="0" rIns="0" bIns="0" rtlCol="0" anchor="t"/>
          <a:lstStyle/>
          <a:p>
            <a:pPr marL="0" indent="0" algn="l">
              <a:lnSpc>
                <a:spcPts val="2500"/>
              </a:lnSpc>
              <a:buNone/>
            </a:pPr>
            <a:r>
              <a:rPr lang="en-US" sz="1550" b="1" dirty="0">
                <a:solidFill>
                  <a:srgbClr val="E5DCE6"/>
                </a:solidFill>
                <a:latin typeface="Montserrat" pitchFamily="34" charset="0"/>
                <a:ea typeface="Montserrat" pitchFamily="34" charset="-122"/>
                <a:cs typeface="Montserrat" pitchFamily="34" charset="-120"/>
              </a:rPr>
              <a:t>Consequentialism</a:t>
            </a:r>
            <a:endParaRPr lang="en-US" sz="1550" dirty="0"/>
          </a:p>
        </p:txBody>
      </p:sp>
      <p:sp>
        <p:nvSpPr>
          <p:cNvPr id="9" name="Shape 7"/>
          <p:cNvSpPr/>
          <p:nvPr/>
        </p:nvSpPr>
        <p:spPr>
          <a:xfrm>
            <a:off x="801410" y="3020139"/>
            <a:ext cx="13027581" cy="570905"/>
          </a:xfrm>
          <a:prstGeom prst="rect">
            <a:avLst/>
          </a:prstGeom>
          <a:solidFill>
            <a:srgbClr val="000000">
              <a:alpha val="4000"/>
            </a:srgbClr>
          </a:solidFill>
          <a:ln/>
        </p:spPr>
      </p:sp>
      <p:sp>
        <p:nvSpPr>
          <p:cNvPr id="10" name="Text 8"/>
          <p:cNvSpPr/>
          <p:nvPr/>
        </p:nvSpPr>
        <p:spPr>
          <a:xfrm>
            <a:off x="1000006" y="3146822"/>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Focus</a:t>
            </a:r>
            <a:endParaRPr lang="en-US" sz="1550" dirty="0"/>
          </a:p>
        </p:txBody>
      </p:sp>
      <p:sp>
        <p:nvSpPr>
          <p:cNvPr id="11" name="Text 9"/>
          <p:cNvSpPr/>
          <p:nvPr/>
        </p:nvSpPr>
        <p:spPr>
          <a:xfrm>
            <a:off x="4260652" y="3146822"/>
            <a:ext cx="2852499"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Character traits</a:t>
            </a:r>
            <a:endParaRPr lang="en-US" sz="1550" dirty="0"/>
          </a:p>
        </p:txBody>
      </p:sp>
      <p:sp>
        <p:nvSpPr>
          <p:cNvPr id="12" name="Text 10"/>
          <p:cNvSpPr/>
          <p:nvPr/>
        </p:nvSpPr>
        <p:spPr>
          <a:xfrm>
            <a:off x="7517487" y="3146822"/>
            <a:ext cx="2852499"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Rules and duties</a:t>
            </a:r>
            <a:endParaRPr lang="en-US" sz="1550" dirty="0"/>
          </a:p>
        </p:txBody>
      </p:sp>
      <p:sp>
        <p:nvSpPr>
          <p:cNvPr id="13" name="Text 11"/>
          <p:cNvSpPr/>
          <p:nvPr/>
        </p:nvSpPr>
        <p:spPr>
          <a:xfrm>
            <a:off x="10774323" y="3146822"/>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Outcomes and results</a:t>
            </a:r>
            <a:endParaRPr lang="en-US" sz="1550" dirty="0"/>
          </a:p>
        </p:txBody>
      </p:sp>
      <p:sp>
        <p:nvSpPr>
          <p:cNvPr id="14" name="Shape 12"/>
          <p:cNvSpPr/>
          <p:nvPr/>
        </p:nvSpPr>
        <p:spPr>
          <a:xfrm>
            <a:off x="801410" y="3591044"/>
            <a:ext cx="13027581" cy="888444"/>
          </a:xfrm>
          <a:prstGeom prst="rect">
            <a:avLst/>
          </a:prstGeom>
          <a:solidFill>
            <a:srgbClr val="FFFFFF">
              <a:alpha val="4000"/>
            </a:srgbClr>
          </a:solidFill>
          <a:ln/>
        </p:spPr>
      </p:sp>
      <p:sp>
        <p:nvSpPr>
          <p:cNvPr id="15" name="Text 13"/>
          <p:cNvSpPr/>
          <p:nvPr/>
        </p:nvSpPr>
        <p:spPr>
          <a:xfrm>
            <a:off x="1000006" y="3717727"/>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Key Question</a:t>
            </a:r>
            <a:endParaRPr lang="en-US" sz="1550" dirty="0"/>
          </a:p>
        </p:txBody>
      </p:sp>
      <p:sp>
        <p:nvSpPr>
          <p:cNvPr id="16" name="Text 14"/>
          <p:cNvSpPr/>
          <p:nvPr/>
        </p:nvSpPr>
        <p:spPr>
          <a:xfrm>
            <a:off x="4260652" y="3717727"/>
            <a:ext cx="2852499" cy="635079"/>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What kind of person should I be?</a:t>
            </a:r>
            <a:endParaRPr lang="en-US" sz="1550" dirty="0"/>
          </a:p>
        </p:txBody>
      </p:sp>
      <p:sp>
        <p:nvSpPr>
          <p:cNvPr id="17" name="Text 15"/>
          <p:cNvSpPr/>
          <p:nvPr/>
        </p:nvSpPr>
        <p:spPr>
          <a:xfrm>
            <a:off x="7517487" y="3717727"/>
            <a:ext cx="2852499"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What is my duty?</a:t>
            </a:r>
            <a:endParaRPr lang="en-US" sz="1550" dirty="0"/>
          </a:p>
        </p:txBody>
      </p:sp>
      <p:sp>
        <p:nvSpPr>
          <p:cNvPr id="18" name="Text 16"/>
          <p:cNvSpPr/>
          <p:nvPr/>
        </p:nvSpPr>
        <p:spPr>
          <a:xfrm>
            <a:off x="10774323" y="3717727"/>
            <a:ext cx="2856309" cy="635079"/>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What produces the best consequences?</a:t>
            </a:r>
            <a:endParaRPr lang="en-US" sz="1550" dirty="0"/>
          </a:p>
        </p:txBody>
      </p:sp>
      <p:sp>
        <p:nvSpPr>
          <p:cNvPr id="19" name="Shape 17"/>
          <p:cNvSpPr/>
          <p:nvPr/>
        </p:nvSpPr>
        <p:spPr>
          <a:xfrm>
            <a:off x="801410" y="4479488"/>
            <a:ext cx="13027581" cy="888444"/>
          </a:xfrm>
          <a:prstGeom prst="rect">
            <a:avLst/>
          </a:prstGeom>
          <a:solidFill>
            <a:srgbClr val="000000">
              <a:alpha val="4000"/>
            </a:srgbClr>
          </a:solidFill>
          <a:ln/>
        </p:spPr>
      </p:sp>
      <p:sp>
        <p:nvSpPr>
          <p:cNvPr id="20" name="Text 18"/>
          <p:cNvSpPr/>
          <p:nvPr/>
        </p:nvSpPr>
        <p:spPr>
          <a:xfrm>
            <a:off x="1000006" y="4606171"/>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Decision Making</a:t>
            </a:r>
            <a:endParaRPr lang="en-US" sz="1550" dirty="0"/>
          </a:p>
        </p:txBody>
      </p:sp>
      <p:sp>
        <p:nvSpPr>
          <p:cNvPr id="21" name="Text 19"/>
          <p:cNvSpPr/>
          <p:nvPr/>
        </p:nvSpPr>
        <p:spPr>
          <a:xfrm>
            <a:off x="4260652" y="4606171"/>
            <a:ext cx="2852499" cy="635079"/>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Practical wisdom (phronesis)</a:t>
            </a:r>
            <a:endParaRPr lang="en-US" sz="1550" dirty="0"/>
          </a:p>
        </p:txBody>
      </p:sp>
      <p:sp>
        <p:nvSpPr>
          <p:cNvPr id="22" name="Text 20"/>
          <p:cNvSpPr/>
          <p:nvPr/>
        </p:nvSpPr>
        <p:spPr>
          <a:xfrm>
            <a:off x="7517487" y="4606171"/>
            <a:ext cx="2852499"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Universal principles</a:t>
            </a:r>
            <a:endParaRPr lang="en-US" sz="1550" dirty="0"/>
          </a:p>
        </p:txBody>
      </p:sp>
      <p:sp>
        <p:nvSpPr>
          <p:cNvPr id="23" name="Text 21"/>
          <p:cNvSpPr/>
          <p:nvPr/>
        </p:nvSpPr>
        <p:spPr>
          <a:xfrm>
            <a:off x="10774323" y="4606171"/>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Cost-benefit analysis</a:t>
            </a:r>
            <a:endParaRPr lang="en-US" sz="1550" dirty="0"/>
          </a:p>
        </p:txBody>
      </p:sp>
      <p:sp>
        <p:nvSpPr>
          <p:cNvPr id="24" name="Shape 22"/>
          <p:cNvSpPr/>
          <p:nvPr/>
        </p:nvSpPr>
        <p:spPr>
          <a:xfrm>
            <a:off x="801410" y="5367933"/>
            <a:ext cx="13027581" cy="570905"/>
          </a:xfrm>
          <a:prstGeom prst="rect">
            <a:avLst/>
          </a:prstGeom>
          <a:solidFill>
            <a:srgbClr val="FFFFFF">
              <a:alpha val="4000"/>
            </a:srgbClr>
          </a:solidFill>
          <a:ln/>
        </p:spPr>
      </p:sp>
      <p:sp>
        <p:nvSpPr>
          <p:cNvPr id="25" name="Text 23"/>
          <p:cNvSpPr/>
          <p:nvPr/>
        </p:nvSpPr>
        <p:spPr>
          <a:xfrm>
            <a:off x="1000006" y="5494615"/>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Business Application</a:t>
            </a:r>
            <a:endParaRPr lang="en-US" sz="1550" dirty="0"/>
          </a:p>
        </p:txBody>
      </p:sp>
      <p:sp>
        <p:nvSpPr>
          <p:cNvPr id="26" name="Text 24"/>
          <p:cNvSpPr/>
          <p:nvPr/>
        </p:nvSpPr>
        <p:spPr>
          <a:xfrm>
            <a:off x="4260652" y="5494615"/>
            <a:ext cx="2852499"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Character development</a:t>
            </a:r>
            <a:endParaRPr lang="en-US" sz="1550" dirty="0"/>
          </a:p>
        </p:txBody>
      </p:sp>
      <p:sp>
        <p:nvSpPr>
          <p:cNvPr id="27" name="Text 25"/>
          <p:cNvSpPr/>
          <p:nvPr/>
        </p:nvSpPr>
        <p:spPr>
          <a:xfrm>
            <a:off x="7517487" y="5494615"/>
            <a:ext cx="2852499"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Compliance systems</a:t>
            </a:r>
            <a:endParaRPr lang="en-US" sz="1550" dirty="0"/>
          </a:p>
        </p:txBody>
      </p:sp>
      <p:sp>
        <p:nvSpPr>
          <p:cNvPr id="28" name="Text 26"/>
          <p:cNvSpPr/>
          <p:nvPr/>
        </p:nvSpPr>
        <p:spPr>
          <a:xfrm>
            <a:off x="10774323" y="5494615"/>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Stakeholder impact analysis</a:t>
            </a:r>
            <a:endParaRPr lang="en-US" sz="1550" dirty="0"/>
          </a:p>
        </p:txBody>
      </p:sp>
      <p:sp>
        <p:nvSpPr>
          <p:cNvPr id="29" name="Text 27"/>
          <p:cNvSpPr/>
          <p:nvPr/>
        </p:nvSpPr>
        <p:spPr>
          <a:xfrm>
            <a:off x="793790" y="616970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Unlike rule-based deontology or outcome-focused consequentialism, virtue ethics emphasizes practical wisdom—the ability to discern the right action in specific circumstances based on well-developed character traits.</a:t>
            </a:r>
            <a:endParaRPr lang="en-US" sz="1550" dirty="0"/>
          </a:p>
        </p:txBody>
      </p:sp>
      <p:sp>
        <p:nvSpPr>
          <p:cNvPr id="30" name="Rectangle 29">
            <a:extLst>
              <a:ext uri="{FF2B5EF4-FFF2-40B4-BE49-F238E27FC236}">
                <a16:creationId xmlns:a16="http://schemas.microsoft.com/office/drawing/2014/main" id="{47BE3098-8D41-DE96-300F-55FD94677E76}"/>
              </a:ext>
            </a:extLst>
          </p:cNvPr>
          <p:cNvSpPr/>
          <p:nvPr/>
        </p:nvSpPr>
        <p:spPr>
          <a:xfrm>
            <a:off x="12868275" y="7754898"/>
            <a:ext cx="1676519" cy="360402"/>
          </a:xfrm>
          <a:prstGeom prst="rect">
            <a:avLst/>
          </a:prstGeom>
          <a:solidFill>
            <a:srgbClr val="090E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1686163"/>
            <a:ext cx="7385566" cy="620078"/>
          </a:xfrm>
          <a:prstGeom prst="rect">
            <a:avLst/>
          </a:prstGeom>
          <a:noFill/>
          <a:ln/>
        </p:spPr>
        <p:txBody>
          <a:bodyPr wrap="none" lIns="0" tIns="0" rIns="0" bIns="0" rtlCol="0" anchor="t"/>
          <a:lstStyle/>
          <a:p>
            <a:pPr marL="0" indent="0" algn="l">
              <a:lnSpc>
                <a:spcPts val="4850"/>
              </a:lnSpc>
              <a:buNone/>
            </a:pPr>
            <a:r>
              <a:rPr lang="en-US" sz="3900" b="1" dirty="0">
                <a:solidFill>
                  <a:srgbClr val="EEAEF6"/>
                </a:solidFill>
                <a:latin typeface="Bricolage Grotesque Extra Bold" pitchFamily="34" charset="0"/>
                <a:ea typeface="Bricolage Grotesque Extra Bold" pitchFamily="34" charset="-122"/>
                <a:cs typeface="Bricolage Grotesque Extra Bold" pitchFamily="34" charset="-120"/>
              </a:rPr>
              <a:t>Application in Business Ethics</a:t>
            </a:r>
            <a:endParaRPr lang="en-US" sz="3900" dirty="0"/>
          </a:p>
        </p:txBody>
      </p:sp>
      <p:sp>
        <p:nvSpPr>
          <p:cNvPr id="4" name="Text 1"/>
          <p:cNvSpPr/>
          <p:nvPr/>
        </p:nvSpPr>
        <p:spPr>
          <a:xfrm>
            <a:off x="793790" y="2603897"/>
            <a:ext cx="7556421" cy="1270159"/>
          </a:xfrm>
          <a:prstGeom prst="rect">
            <a:avLst/>
          </a:prstGeom>
          <a:noFill/>
          <a:ln/>
        </p:spPr>
        <p:txBody>
          <a:bodyPr wrap="square" lIns="0" tIns="0" rIns="0" bIns="0" rtlCol="0" anchor="t"/>
          <a:lstStyle/>
          <a:p>
            <a:pPr marL="0" indent="0" algn="l">
              <a:lnSpc>
                <a:spcPts val="2500"/>
              </a:lnSpc>
              <a:buNone/>
            </a:pPr>
            <a:r>
              <a:rPr lang="en-US" dirty="0">
                <a:solidFill>
                  <a:srgbClr val="E5DCE6"/>
                </a:solidFill>
                <a:latin typeface="Montserrat" pitchFamily="34" charset="0"/>
                <a:ea typeface="Montserrat" pitchFamily="34" charset="-122"/>
                <a:cs typeface="Montserrat" pitchFamily="34" charset="-120"/>
              </a:rPr>
              <a:t>Virtue theory transforms business ethics from external compliance to internal character development. Leaders are encouraged to cultivate virtues like integrity, fairness, and temperance as integral parts of their professional identity.</a:t>
            </a:r>
            <a:endParaRPr lang="en-US" dirty="0"/>
          </a:p>
        </p:txBody>
      </p:sp>
      <p:sp>
        <p:nvSpPr>
          <p:cNvPr id="5" name="Text 2"/>
          <p:cNvSpPr/>
          <p:nvPr/>
        </p:nvSpPr>
        <p:spPr>
          <a:xfrm>
            <a:off x="793790" y="4097298"/>
            <a:ext cx="7556421" cy="1270159"/>
          </a:xfrm>
          <a:prstGeom prst="rect">
            <a:avLst/>
          </a:prstGeom>
          <a:noFill/>
          <a:ln/>
        </p:spPr>
        <p:txBody>
          <a:bodyPr wrap="square" lIns="0" tIns="0" rIns="0" bIns="0" rtlCol="0" anchor="t"/>
          <a:lstStyle/>
          <a:p>
            <a:pPr marL="0" indent="0" algn="l">
              <a:lnSpc>
                <a:spcPts val="2500"/>
              </a:lnSpc>
              <a:buNone/>
            </a:pPr>
            <a:r>
              <a:rPr lang="en-US" dirty="0">
                <a:solidFill>
                  <a:srgbClr val="E5DCE6"/>
                </a:solidFill>
                <a:latin typeface="Montserrat" pitchFamily="34" charset="0"/>
                <a:ea typeface="Montserrat" pitchFamily="34" charset="-122"/>
                <a:cs typeface="Montserrat" pitchFamily="34" charset="-120"/>
              </a:rPr>
              <a:t>Rather than viewing ethics as constraints on business goals, virtue theory integrates moral excellence into the fabric of organizational culture. This approach promotes decision-making that considers both profitability and moral character, creating sustainable business practices.</a:t>
            </a:r>
            <a:endParaRPr lang="en-US" dirty="0"/>
          </a:p>
        </p:txBody>
      </p:sp>
      <p:sp>
        <p:nvSpPr>
          <p:cNvPr id="6" name="Text 3"/>
          <p:cNvSpPr/>
          <p:nvPr/>
        </p:nvSpPr>
        <p:spPr>
          <a:xfrm>
            <a:off x="793790" y="5866924"/>
            <a:ext cx="7556421" cy="952619"/>
          </a:xfrm>
          <a:prstGeom prst="rect">
            <a:avLst/>
          </a:prstGeom>
          <a:noFill/>
          <a:ln/>
        </p:spPr>
        <p:txBody>
          <a:bodyPr wrap="square" lIns="0" tIns="0" rIns="0" bIns="0" rtlCol="0" anchor="t"/>
          <a:lstStyle/>
          <a:p>
            <a:pPr marL="0" indent="0" algn="l">
              <a:lnSpc>
                <a:spcPts val="2500"/>
              </a:lnSpc>
              <a:buNone/>
            </a:pPr>
            <a:r>
              <a:rPr lang="en-US" dirty="0">
                <a:solidFill>
                  <a:srgbClr val="E5DCE6"/>
                </a:solidFill>
                <a:latin typeface="Montserrat" pitchFamily="34" charset="0"/>
                <a:ea typeface="Montserrat" pitchFamily="34" charset="-122"/>
                <a:cs typeface="Montserrat" pitchFamily="34" charset="-120"/>
              </a:rPr>
              <a:t>The emphasis on practical wisdom helps leaders navigate complex ethical dilemmas by drawing on developed character traits rather than rigid rules or simple calculations of outcomes.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903928"/>
            <a:ext cx="8869442" cy="620078"/>
          </a:xfrm>
          <a:prstGeom prst="rect">
            <a:avLst/>
          </a:prstGeom>
          <a:noFill/>
          <a:ln/>
        </p:spPr>
        <p:txBody>
          <a:bodyPr wrap="none" lIns="0" tIns="0" rIns="0" bIns="0" rtlCol="0" anchor="t"/>
          <a:lstStyle/>
          <a:p>
            <a:pPr marL="0" indent="0" algn="l">
              <a:lnSpc>
                <a:spcPts val="4850"/>
              </a:lnSpc>
              <a:buNone/>
            </a:pPr>
            <a:r>
              <a:rPr lang="en-US" sz="3900" b="1" dirty="0">
                <a:solidFill>
                  <a:srgbClr val="EEAEF6"/>
                </a:solidFill>
                <a:latin typeface="Bricolage Grotesque Extra Bold" pitchFamily="34" charset="0"/>
                <a:ea typeface="Bricolage Grotesque Extra Bold" pitchFamily="34" charset="-122"/>
                <a:cs typeface="Bricolage Grotesque Extra Bold" pitchFamily="34" charset="-120"/>
              </a:rPr>
              <a:t>Benefits of Virtue Ethics in Business</a:t>
            </a:r>
            <a:endParaRPr lang="en-US" sz="3900" dirty="0"/>
          </a:p>
        </p:txBody>
      </p:sp>
      <p:pic>
        <p:nvPicPr>
          <p:cNvPr id="3" name="Image 0" descr="preencoded.png"/>
          <p:cNvPicPr>
            <a:picLocks noChangeAspect="1"/>
          </p:cNvPicPr>
          <p:nvPr/>
        </p:nvPicPr>
        <p:blipFill>
          <a:blip r:embed="rId3"/>
          <a:stretch>
            <a:fillRect/>
          </a:stretch>
        </p:blipFill>
        <p:spPr>
          <a:xfrm>
            <a:off x="793790" y="2920841"/>
            <a:ext cx="496133" cy="496133"/>
          </a:xfrm>
          <a:prstGeom prst="rect">
            <a:avLst/>
          </a:prstGeom>
        </p:spPr>
      </p:pic>
      <p:sp>
        <p:nvSpPr>
          <p:cNvPr id="4" name="Text 1"/>
          <p:cNvSpPr/>
          <p:nvPr/>
        </p:nvSpPr>
        <p:spPr>
          <a:xfrm>
            <a:off x="1537930" y="3038594"/>
            <a:ext cx="2669381"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Sustainable Practices</a:t>
            </a:r>
            <a:endParaRPr lang="en-US" sz="1950" dirty="0"/>
          </a:p>
        </p:txBody>
      </p:sp>
      <p:sp>
        <p:nvSpPr>
          <p:cNvPr id="5" name="Text 2"/>
          <p:cNvSpPr/>
          <p:nvPr/>
        </p:nvSpPr>
        <p:spPr>
          <a:xfrm>
            <a:off x="1537930" y="3467814"/>
            <a:ext cx="3438049" cy="2857857"/>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Virtue-based leadership naturally promotes long-term thinking and people-first policies. Companies focusing on character development tend to prioritize environmental responsibility, employee welfare, and community impact over short-term profits.</a:t>
            </a:r>
            <a:endParaRPr lang="en-US" sz="1550" dirty="0"/>
          </a:p>
        </p:txBody>
      </p:sp>
      <p:pic>
        <p:nvPicPr>
          <p:cNvPr id="6" name="Image 1" descr="preencoded.png"/>
          <p:cNvPicPr>
            <a:picLocks noChangeAspect="1"/>
          </p:cNvPicPr>
          <p:nvPr/>
        </p:nvPicPr>
        <p:blipFill>
          <a:blip r:embed="rId4"/>
          <a:stretch>
            <a:fillRect/>
          </a:stretch>
        </p:blipFill>
        <p:spPr>
          <a:xfrm>
            <a:off x="5223986" y="2920841"/>
            <a:ext cx="496133" cy="496133"/>
          </a:xfrm>
          <a:prstGeom prst="rect">
            <a:avLst/>
          </a:prstGeom>
        </p:spPr>
      </p:pic>
      <p:sp>
        <p:nvSpPr>
          <p:cNvPr id="7" name="Text 3"/>
          <p:cNvSpPr/>
          <p:nvPr/>
        </p:nvSpPr>
        <p:spPr>
          <a:xfrm>
            <a:off x="5968127" y="303859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Trust Culture</a:t>
            </a:r>
            <a:endParaRPr lang="en-US" sz="1950" dirty="0"/>
          </a:p>
        </p:txBody>
      </p:sp>
      <p:sp>
        <p:nvSpPr>
          <p:cNvPr id="8" name="Text 4"/>
          <p:cNvSpPr/>
          <p:nvPr/>
        </p:nvSpPr>
        <p:spPr>
          <a:xfrm>
            <a:off x="5968127" y="3467814"/>
            <a:ext cx="3438168" cy="2540318"/>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Organizations built on virtue ethics develop strong internal cultures of trust and cooperation. When leaders consistently demonstrate integrity and fairness, employees feel secure and motivated to contribute their best work.</a:t>
            </a:r>
            <a:endParaRPr lang="en-US" sz="1550" dirty="0"/>
          </a:p>
        </p:txBody>
      </p:sp>
      <p:pic>
        <p:nvPicPr>
          <p:cNvPr id="9" name="Image 2" descr="preencoded.png"/>
          <p:cNvPicPr>
            <a:picLocks noChangeAspect="1"/>
          </p:cNvPicPr>
          <p:nvPr/>
        </p:nvPicPr>
        <p:blipFill>
          <a:blip r:embed="rId5"/>
          <a:stretch>
            <a:fillRect/>
          </a:stretch>
        </p:blipFill>
        <p:spPr>
          <a:xfrm>
            <a:off x="9654302" y="2920841"/>
            <a:ext cx="496133" cy="496133"/>
          </a:xfrm>
          <a:prstGeom prst="rect">
            <a:avLst/>
          </a:prstGeom>
        </p:spPr>
      </p:pic>
      <p:sp>
        <p:nvSpPr>
          <p:cNvPr id="10" name="Text 5"/>
          <p:cNvSpPr/>
          <p:nvPr/>
        </p:nvSpPr>
        <p:spPr>
          <a:xfrm>
            <a:off x="10398443" y="3038594"/>
            <a:ext cx="2790111"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Long-term Profitability</a:t>
            </a:r>
            <a:endParaRPr lang="en-US" sz="1950" dirty="0"/>
          </a:p>
        </p:txBody>
      </p:sp>
      <p:sp>
        <p:nvSpPr>
          <p:cNvPr id="11" name="Text 6"/>
          <p:cNvSpPr/>
          <p:nvPr/>
        </p:nvSpPr>
        <p:spPr>
          <a:xfrm>
            <a:off x="10398443" y="3467814"/>
            <a:ext cx="3438168" cy="2540318"/>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Research shows that companies with strong ethical cultures outperform competitors financially. Virtue-based businesses build customer loyalty, attract top talent, and maintain stakeholder confidence through economic uncertainty.</a:t>
            </a:r>
            <a:endParaRPr lang="en-US" sz="1550" dirty="0"/>
          </a:p>
        </p:txBody>
      </p:sp>
      <p:sp>
        <p:nvSpPr>
          <p:cNvPr id="12" name="Rectangle 11">
            <a:extLst>
              <a:ext uri="{FF2B5EF4-FFF2-40B4-BE49-F238E27FC236}">
                <a16:creationId xmlns:a16="http://schemas.microsoft.com/office/drawing/2014/main" id="{4C804AD0-509A-CD04-4B6F-E365CF547B03}"/>
              </a:ext>
            </a:extLst>
          </p:cNvPr>
          <p:cNvSpPr/>
          <p:nvPr/>
        </p:nvSpPr>
        <p:spPr>
          <a:xfrm>
            <a:off x="12868275" y="7754898"/>
            <a:ext cx="1676519" cy="360402"/>
          </a:xfrm>
          <a:prstGeom prst="rect">
            <a:avLst/>
          </a:prstGeom>
          <a:solidFill>
            <a:srgbClr val="090E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900357"/>
            <a:ext cx="6112431" cy="620078"/>
          </a:xfrm>
          <a:prstGeom prst="rect">
            <a:avLst/>
          </a:prstGeom>
          <a:noFill/>
          <a:ln/>
        </p:spPr>
        <p:txBody>
          <a:bodyPr wrap="none" lIns="0" tIns="0" rIns="0" bIns="0" rtlCol="0" anchor="t"/>
          <a:lstStyle/>
          <a:p>
            <a:pPr marL="0" indent="0" algn="l">
              <a:lnSpc>
                <a:spcPts val="4850"/>
              </a:lnSpc>
              <a:buNone/>
            </a:pPr>
            <a:r>
              <a:rPr lang="en-US" sz="3900" b="1" dirty="0">
                <a:solidFill>
                  <a:srgbClr val="EEAEF6"/>
                </a:solidFill>
                <a:latin typeface="Bricolage Grotesque Extra Bold" pitchFamily="34" charset="0"/>
                <a:ea typeface="Bricolage Grotesque Extra Bold" pitchFamily="34" charset="-122"/>
                <a:cs typeface="Bricolage Grotesque Extra Bold" pitchFamily="34" charset="-120"/>
              </a:rPr>
              <a:t>Challenges and Critiques</a:t>
            </a:r>
            <a:endParaRPr lang="en-US" sz="3900" dirty="0"/>
          </a:p>
        </p:txBody>
      </p:sp>
      <p:sp>
        <p:nvSpPr>
          <p:cNvPr id="3" name="Shape 1"/>
          <p:cNvSpPr/>
          <p:nvPr/>
        </p:nvSpPr>
        <p:spPr>
          <a:xfrm>
            <a:off x="793790" y="2917269"/>
            <a:ext cx="4215289" cy="3411974"/>
          </a:xfrm>
          <a:prstGeom prst="roundRect">
            <a:avLst>
              <a:gd name="adj" fmla="val 3216"/>
            </a:avLst>
          </a:prstGeom>
          <a:noFill/>
          <a:ln w="22860">
            <a:solidFill>
              <a:srgbClr val="414677"/>
            </a:solidFill>
            <a:prstDash val="solid"/>
          </a:ln>
        </p:spPr>
      </p:sp>
      <p:sp>
        <p:nvSpPr>
          <p:cNvPr id="4" name="Shape 2"/>
          <p:cNvSpPr/>
          <p:nvPr/>
        </p:nvSpPr>
        <p:spPr>
          <a:xfrm>
            <a:off x="770930" y="2917269"/>
            <a:ext cx="91440" cy="3411974"/>
          </a:xfrm>
          <a:prstGeom prst="roundRect">
            <a:avLst>
              <a:gd name="adj" fmla="val 91163"/>
            </a:avLst>
          </a:prstGeom>
          <a:solidFill>
            <a:srgbClr val="EEAEF6"/>
          </a:solidFill>
          <a:ln/>
        </p:spPr>
      </p:sp>
      <p:sp>
        <p:nvSpPr>
          <p:cNvPr id="5" name="Text 3"/>
          <p:cNvSpPr/>
          <p:nvPr/>
        </p:nvSpPr>
        <p:spPr>
          <a:xfrm>
            <a:off x="1083588" y="3138488"/>
            <a:ext cx="3482340"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Market Pressure Skepticism</a:t>
            </a:r>
            <a:endParaRPr lang="en-US" sz="1950" dirty="0"/>
          </a:p>
        </p:txBody>
      </p:sp>
      <p:sp>
        <p:nvSpPr>
          <p:cNvPr id="6" name="Text 4"/>
          <p:cNvSpPr/>
          <p:nvPr/>
        </p:nvSpPr>
        <p:spPr>
          <a:xfrm>
            <a:off x="1083588" y="3567708"/>
            <a:ext cx="3704273" cy="2540318"/>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Critics argue that competitive business environments make virtue development unrealistic. The pressure to maximize profits may undermine genuine character development, leading to superficial ethical programs rather than deep moral transformation.</a:t>
            </a:r>
            <a:endParaRPr lang="en-US" sz="1550" dirty="0"/>
          </a:p>
        </p:txBody>
      </p:sp>
      <p:sp>
        <p:nvSpPr>
          <p:cNvPr id="7" name="Shape 5"/>
          <p:cNvSpPr/>
          <p:nvPr/>
        </p:nvSpPr>
        <p:spPr>
          <a:xfrm>
            <a:off x="5207437" y="2917269"/>
            <a:ext cx="4215408" cy="3411974"/>
          </a:xfrm>
          <a:prstGeom prst="roundRect">
            <a:avLst>
              <a:gd name="adj" fmla="val 3216"/>
            </a:avLst>
          </a:prstGeom>
          <a:noFill/>
          <a:ln w="22860">
            <a:solidFill>
              <a:srgbClr val="414677"/>
            </a:solidFill>
            <a:prstDash val="solid"/>
          </a:ln>
        </p:spPr>
      </p:sp>
      <p:sp>
        <p:nvSpPr>
          <p:cNvPr id="8" name="Shape 6"/>
          <p:cNvSpPr/>
          <p:nvPr/>
        </p:nvSpPr>
        <p:spPr>
          <a:xfrm>
            <a:off x="5184577" y="2917269"/>
            <a:ext cx="91440" cy="3411974"/>
          </a:xfrm>
          <a:prstGeom prst="roundRect">
            <a:avLst>
              <a:gd name="adj" fmla="val 91163"/>
            </a:avLst>
          </a:prstGeom>
          <a:solidFill>
            <a:srgbClr val="EEAEF6"/>
          </a:solidFill>
          <a:ln/>
        </p:spPr>
      </p:sp>
      <p:sp>
        <p:nvSpPr>
          <p:cNvPr id="9" name="Text 7"/>
          <p:cNvSpPr/>
          <p:nvPr/>
        </p:nvSpPr>
        <p:spPr>
          <a:xfrm>
            <a:off x="5497235" y="3138488"/>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Co-optation Risk</a:t>
            </a:r>
            <a:endParaRPr lang="en-US" sz="1950" dirty="0"/>
          </a:p>
        </p:txBody>
      </p:sp>
      <p:sp>
        <p:nvSpPr>
          <p:cNvPr id="10" name="Text 8"/>
          <p:cNvSpPr/>
          <p:nvPr/>
        </p:nvSpPr>
        <p:spPr>
          <a:xfrm>
            <a:off x="5497235" y="3567708"/>
            <a:ext cx="3704392" cy="2222778"/>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There's concern that virtue language can be manipulated for egoistic or profit motives. Companies might adopt virtue rhetoric without substance, using ethical language to improve public image while maintaining harmful practices.</a:t>
            </a:r>
            <a:endParaRPr lang="en-US" sz="1550" dirty="0"/>
          </a:p>
        </p:txBody>
      </p:sp>
      <p:sp>
        <p:nvSpPr>
          <p:cNvPr id="11" name="Shape 9"/>
          <p:cNvSpPr/>
          <p:nvPr/>
        </p:nvSpPr>
        <p:spPr>
          <a:xfrm>
            <a:off x="9621203" y="2917269"/>
            <a:ext cx="4215289" cy="3411974"/>
          </a:xfrm>
          <a:prstGeom prst="roundRect">
            <a:avLst>
              <a:gd name="adj" fmla="val 3216"/>
            </a:avLst>
          </a:prstGeom>
          <a:noFill/>
          <a:ln w="22860">
            <a:solidFill>
              <a:srgbClr val="414677"/>
            </a:solidFill>
            <a:prstDash val="solid"/>
          </a:ln>
        </p:spPr>
      </p:sp>
      <p:sp>
        <p:nvSpPr>
          <p:cNvPr id="12" name="Shape 10"/>
          <p:cNvSpPr/>
          <p:nvPr/>
        </p:nvSpPr>
        <p:spPr>
          <a:xfrm>
            <a:off x="9598343" y="2917269"/>
            <a:ext cx="91440" cy="3411974"/>
          </a:xfrm>
          <a:prstGeom prst="roundRect">
            <a:avLst>
              <a:gd name="adj" fmla="val 91163"/>
            </a:avLst>
          </a:prstGeom>
          <a:solidFill>
            <a:srgbClr val="EEAEF6"/>
          </a:solidFill>
          <a:ln/>
        </p:spPr>
      </p:sp>
      <p:sp>
        <p:nvSpPr>
          <p:cNvPr id="13" name="Text 11"/>
          <p:cNvSpPr/>
          <p:nvPr/>
        </p:nvSpPr>
        <p:spPr>
          <a:xfrm>
            <a:off x="9911001" y="3138488"/>
            <a:ext cx="2832021"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Definitional Challenges</a:t>
            </a:r>
            <a:endParaRPr lang="en-US" sz="1950" dirty="0"/>
          </a:p>
        </p:txBody>
      </p:sp>
      <p:sp>
        <p:nvSpPr>
          <p:cNvPr id="14" name="Text 12"/>
          <p:cNvSpPr/>
          <p:nvPr/>
        </p:nvSpPr>
        <p:spPr>
          <a:xfrm>
            <a:off x="9911001" y="3567708"/>
            <a:ext cx="3704273" cy="2222778"/>
          </a:xfrm>
          <a:prstGeom prst="rect">
            <a:avLst/>
          </a:prstGeom>
          <a:noFill/>
          <a:ln/>
        </p:spPr>
        <p:txBody>
          <a:bodyPr wrap="square" lIns="0" tIns="0" rIns="0" bIns="0" rtlCol="0" anchor="t"/>
          <a:lstStyle/>
          <a:p>
            <a:pPr marL="0" indent="0" algn="l">
              <a:lnSpc>
                <a:spcPts val="2500"/>
              </a:lnSpc>
              <a:buNone/>
            </a:pPr>
            <a:r>
              <a:rPr lang="en-US" sz="1550" dirty="0">
                <a:solidFill>
                  <a:srgbClr val="E5DCE6"/>
                </a:solidFill>
                <a:latin typeface="Montserrat" pitchFamily="34" charset="0"/>
                <a:ea typeface="Montserrat" pitchFamily="34" charset="-122"/>
                <a:cs typeface="Montserrat" pitchFamily="34" charset="-120"/>
              </a:rPr>
              <a:t>Without a clear narrative or purpose (telos), defining virtues becomes problematic. Different stakeholders may interpret virtues like "courage" or "justice" differently, leading to conflicting ethical standards within organizations.</a:t>
            </a:r>
            <a:endParaRPr lang="en-US" sz="1550" dirty="0"/>
          </a:p>
        </p:txBody>
      </p:sp>
      <p:sp>
        <p:nvSpPr>
          <p:cNvPr id="15" name="Rectangle 14">
            <a:extLst>
              <a:ext uri="{FF2B5EF4-FFF2-40B4-BE49-F238E27FC236}">
                <a16:creationId xmlns:a16="http://schemas.microsoft.com/office/drawing/2014/main" id="{62748C5B-EAF0-6F15-5F82-FA63126D5048}"/>
              </a:ext>
            </a:extLst>
          </p:cNvPr>
          <p:cNvSpPr/>
          <p:nvPr/>
        </p:nvSpPr>
        <p:spPr>
          <a:xfrm>
            <a:off x="12868275" y="7754898"/>
            <a:ext cx="1676519" cy="360402"/>
          </a:xfrm>
          <a:prstGeom prst="rect">
            <a:avLst/>
          </a:prstGeom>
          <a:solidFill>
            <a:srgbClr val="090E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34020" y="504587"/>
            <a:ext cx="9145667" cy="573405"/>
          </a:xfrm>
          <a:prstGeom prst="rect">
            <a:avLst/>
          </a:prstGeom>
          <a:noFill/>
          <a:ln/>
        </p:spPr>
        <p:txBody>
          <a:bodyPr wrap="none" lIns="0" tIns="0" rIns="0" bIns="0" rtlCol="0" anchor="t"/>
          <a:lstStyle/>
          <a:p>
            <a:pPr marL="0" indent="0" algn="l">
              <a:lnSpc>
                <a:spcPts val="4500"/>
              </a:lnSpc>
              <a:buNone/>
            </a:pPr>
            <a:r>
              <a:rPr lang="en-US" sz="3600" b="1" dirty="0">
                <a:solidFill>
                  <a:srgbClr val="EEAEF6"/>
                </a:solidFill>
                <a:latin typeface="Bricolage Grotesque Extra Bold" pitchFamily="34" charset="0"/>
                <a:ea typeface="Bricolage Grotesque Extra Bold" pitchFamily="34" charset="-122"/>
                <a:cs typeface="Bricolage Grotesque Extra Bold" pitchFamily="34" charset="-120"/>
              </a:rPr>
              <a:t>Examples of Virtues in Business Context</a:t>
            </a:r>
            <a:endParaRPr lang="en-US" sz="3600" dirty="0"/>
          </a:p>
        </p:txBody>
      </p:sp>
      <p:sp>
        <p:nvSpPr>
          <p:cNvPr id="3" name="Shape 1"/>
          <p:cNvSpPr/>
          <p:nvPr/>
        </p:nvSpPr>
        <p:spPr>
          <a:xfrm>
            <a:off x="734020" y="1657231"/>
            <a:ext cx="91678" cy="91678"/>
          </a:xfrm>
          <a:prstGeom prst="roundRect">
            <a:avLst>
              <a:gd name="adj" fmla="val 498702"/>
            </a:avLst>
          </a:prstGeom>
          <a:solidFill>
            <a:srgbClr val="EEAEF6"/>
          </a:solidFill>
          <a:ln/>
        </p:spPr>
      </p:sp>
      <p:sp>
        <p:nvSpPr>
          <p:cNvPr id="4" name="Text 2"/>
          <p:cNvSpPr/>
          <p:nvPr/>
        </p:nvSpPr>
        <p:spPr>
          <a:xfrm>
            <a:off x="1009174" y="1559719"/>
            <a:ext cx="2293977" cy="286703"/>
          </a:xfrm>
          <a:prstGeom prst="rect">
            <a:avLst/>
          </a:prstGeom>
          <a:noFill/>
          <a:ln/>
        </p:spPr>
        <p:txBody>
          <a:bodyPr wrap="none" lIns="0" tIns="0" rIns="0" bIns="0" rtlCol="0" anchor="t"/>
          <a:lstStyle/>
          <a:p>
            <a:pPr marL="0" indent="0" algn="l">
              <a:lnSpc>
                <a:spcPts val="2250"/>
              </a:lnSpc>
              <a:buNone/>
            </a:pPr>
            <a:r>
              <a:rPr lang="en-US" sz="2000" b="1" dirty="0">
                <a:solidFill>
                  <a:srgbClr val="E5DCE6"/>
                </a:solidFill>
                <a:latin typeface="Bricolage Grotesque Extra Bold" pitchFamily="34" charset="0"/>
                <a:ea typeface="Bricolage Grotesque Extra Bold" pitchFamily="34" charset="-122"/>
                <a:cs typeface="Bricolage Grotesque Extra Bold" pitchFamily="34" charset="-120"/>
              </a:rPr>
              <a:t>Honesty</a:t>
            </a:r>
            <a:endParaRPr lang="en-US" sz="2000" dirty="0"/>
          </a:p>
        </p:txBody>
      </p:sp>
      <p:sp>
        <p:nvSpPr>
          <p:cNvPr id="5" name="Text 3"/>
          <p:cNvSpPr/>
          <p:nvPr/>
        </p:nvSpPr>
        <p:spPr>
          <a:xfrm>
            <a:off x="1009174" y="1944172"/>
            <a:ext cx="6082189" cy="1173956"/>
          </a:xfrm>
          <a:prstGeom prst="rect">
            <a:avLst/>
          </a:prstGeom>
          <a:noFill/>
          <a:ln/>
        </p:spPr>
        <p:txBody>
          <a:bodyPr wrap="square" lIns="0" tIns="0" rIns="0" bIns="0" rtlCol="0" anchor="t"/>
          <a:lstStyle/>
          <a:p>
            <a:pPr marL="0" indent="0" algn="l">
              <a:lnSpc>
                <a:spcPts val="2300"/>
              </a:lnSpc>
              <a:buNone/>
            </a:pPr>
            <a:r>
              <a:rPr lang="en-US" dirty="0">
                <a:solidFill>
                  <a:srgbClr val="E5DCE6"/>
                </a:solidFill>
                <a:latin typeface="Montserrat" pitchFamily="34" charset="0"/>
                <a:ea typeface="Montserrat" pitchFamily="34" charset="-122"/>
                <a:cs typeface="Montserrat" pitchFamily="34" charset="-120"/>
              </a:rPr>
              <a:t>Transparent financial reporting, accurate marketing claims, and truthful communication with stakeholders. Companies like </a:t>
            </a:r>
            <a:r>
              <a:rPr lang="en-US" dirty="0" err="1">
                <a:solidFill>
                  <a:srgbClr val="E5DCE6"/>
                </a:solidFill>
                <a:latin typeface="Montserrat" pitchFamily="34" charset="0"/>
                <a:ea typeface="Montserrat" pitchFamily="34" charset="-122"/>
                <a:cs typeface="Montserrat" pitchFamily="34" charset="-120"/>
              </a:rPr>
              <a:t>Pantagon</a:t>
            </a:r>
            <a:r>
              <a:rPr lang="en-US" dirty="0">
                <a:solidFill>
                  <a:srgbClr val="E5DCE6"/>
                </a:solidFill>
                <a:latin typeface="Montserrat" pitchFamily="34" charset="0"/>
                <a:ea typeface="Montserrat" pitchFamily="34" charset="-122"/>
                <a:cs typeface="Montserrat" pitchFamily="34" charset="-120"/>
              </a:rPr>
              <a:t> exemplify honesty by openly discussing their environmental impact.</a:t>
            </a:r>
            <a:endParaRPr lang="en-US" dirty="0"/>
          </a:p>
        </p:txBody>
      </p:sp>
      <p:sp>
        <p:nvSpPr>
          <p:cNvPr id="6" name="Shape 4"/>
          <p:cNvSpPr/>
          <p:nvPr/>
        </p:nvSpPr>
        <p:spPr>
          <a:xfrm>
            <a:off x="734020" y="3668316"/>
            <a:ext cx="91678" cy="91678"/>
          </a:xfrm>
          <a:prstGeom prst="roundRect">
            <a:avLst>
              <a:gd name="adj" fmla="val 498702"/>
            </a:avLst>
          </a:prstGeom>
          <a:solidFill>
            <a:srgbClr val="EEAEF6"/>
          </a:solidFill>
          <a:ln/>
        </p:spPr>
      </p:sp>
      <p:sp>
        <p:nvSpPr>
          <p:cNvPr id="7" name="Text 5"/>
          <p:cNvSpPr/>
          <p:nvPr/>
        </p:nvSpPr>
        <p:spPr>
          <a:xfrm>
            <a:off x="1009174" y="3570803"/>
            <a:ext cx="2293977" cy="286703"/>
          </a:xfrm>
          <a:prstGeom prst="rect">
            <a:avLst/>
          </a:prstGeom>
          <a:noFill/>
          <a:ln/>
        </p:spPr>
        <p:txBody>
          <a:bodyPr wrap="none" lIns="0" tIns="0" rIns="0" bIns="0" rtlCol="0" anchor="t"/>
          <a:lstStyle/>
          <a:p>
            <a:pPr marL="0" indent="0" algn="l">
              <a:lnSpc>
                <a:spcPts val="2250"/>
              </a:lnSpc>
              <a:buNone/>
            </a:pPr>
            <a:r>
              <a:rPr lang="en-US" sz="2000" b="1" dirty="0">
                <a:solidFill>
                  <a:srgbClr val="E5DCE6"/>
                </a:solidFill>
                <a:latin typeface="Bricolage Grotesque Extra Bold" pitchFamily="34" charset="0"/>
                <a:ea typeface="Bricolage Grotesque Extra Bold" pitchFamily="34" charset="-122"/>
                <a:cs typeface="Bricolage Grotesque Extra Bold" pitchFamily="34" charset="-120"/>
              </a:rPr>
              <a:t>Courage</a:t>
            </a:r>
            <a:endParaRPr lang="en-US" sz="2000" dirty="0"/>
          </a:p>
        </p:txBody>
      </p:sp>
      <p:sp>
        <p:nvSpPr>
          <p:cNvPr id="8" name="Text 6"/>
          <p:cNvSpPr/>
          <p:nvPr/>
        </p:nvSpPr>
        <p:spPr>
          <a:xfrm>
            <a:off x="1009174" y="3936206"/>
            <a:ext cx="6082189" cy="1173956"/>
          </a:xfrm>
          <a:prstGeom prst="rect">
            <a:avLst/>
          </a:prstGeom>
          <a:noFill/>
          <a:ln/>
        </p:spPr>
        <p:txBody>
          <a:bodyPr wrap="square" lIns="0" tIns="0" rIns="0" bIns="0" rtlCol="0" anchor="t"/>
          <a:lstStyle/>
          <a:p>
            <a:pPr marL="0" indent="0" algn="l">
              <a:lnSpc>
                <a:spcPts val="2300"/>
              </a:lnSpc>
              <a:buNone/>
            </a:pPr>
            <a:r>
              <a:rPr lang="en-US" dirty="0">
                <a:solidFill>
                  <a:srgbClr val="E5DCE6"/>
                </a:solidFill>
                <a:latin typeface="Montserrat" pitchFamily="34" charset="0"/>
                <a:ea typeface="Montserrat" pitchFamily="34" charset="-122"/>
                <a:cs typeface="Montserrat" pitchFamily="34" charset="-120"/>
              </a:rPr>
              <a:t>Standing against unethical industry practices, whistleblowing on corporate misconduct, and making difficult decisions that prioritize ethics over profits. Leaders who challenge discriminatory practices demonstrate moral courage.</a:t>
            </a:r>
            <a:endParaRPr lang="en-US" dirty="0"/>
          </a:p>
        </p:txBody>
      </p:sp>
      <p:sp>
        <p:nvSpPr>
          <p:cNvPr id="9" name="Shape 7"/>
          <p:cNvSpPr/>
          <p:nvPr/>
        </p:nvSpPr>
        <p:spPr>
          <a:xfrm>
            <a:off x="734020" y="5679400"/>
            <a:ext cx="91678" cy="91678"/>
          </a:xfrm>
          <a:prstGeom prst="roundRect">
            <a:avLst>
              <a:gd name="adj" fmla="val 498702"/>
            </a:avLst>
          </a:prstGeom>
          <a:solidFill>
            <a:srgbClr val="EEAEF6"/>
          </a:solidFill>
          <a:ln/>
        </p:spPr>
      </p:sp>
      <p:sp>
        <p:nvSpPr>
          <p:cNvPr id="10" name="Text 8"/>
          <p:cNvSpPr/>
          <p:nvPr/>
        </p:nvSpPr>
        <p:spPr>
          <a:xfrm>
            <a:off x="1009174" y="5581888"/>
            <a:ext cx="2293977" cy="286703"/>
          </a:xfrm>
          <a:prstGeom prst="rect">
            <a:avLst/>
          </a:prstGeom>
          <a:noFill/>
          <a:ln/>
        </p:spPr>
        <p:txBody>
          <a:bodyPr wrap="none" lIns="0" tIns="0" rIns="0" bIns="0" rtlCol="0" anchor="t"/>
          <a:lstStyle/>
          <a:p>
            <a:pPr marL="0" indent="0" algn="l">
              <a:lnSpc>
                <a:spcPts val="2250"/>
              </a:lnSpc>
              <a:buNone/>
            </a:pPr>
            <a:r>
              <a:rPr lang="en-US" sz="2000" b="1" dirty="0">
                <a:solidFill>
                  <a:srgbClr val="E5DCE6"/>
                </a:solidFill>
                <a:latin typeface="Bricolage Grotesque Extra Bold" pitchFamily="34" charset="0"/>
                <a:ea typeface="Bricolage Grotesque Extra Bold" pitchFamily="34" charset="-122"/>
                <a:cs typeface="Bricolage Grotesque Extra Bold" pitchFamily="34" charset="-120"/>
              </a:rPr>
              <a:t>Compassion</a:t>
            </a:r>
            <a:endParaRPr lang="en-US" sz="2000" dirty="0"/>
          </a:p>
        </p:txBody>
      </p:sp>
      <p:sp>
        <p:nvSpPr>
          <p:cNvPr id="11" name="Text 9"/>
          <p:cNvSpPr/>
          <p:nvPr/>
        </p:nvSpPr>
        <p:spPr>
          <a:xfrm>
            <a:off x="1009174" y="5975866"/>
            <a:ext cx="6082189" cy="1173956"/>
          </a:xfrm>
          <a:prstGeom prst="rect">
            <a:avLst/>
          </a:prstGeom>
          <a:noFill/>
          <a:ln/>
        </p:spPr>
        <p:txBody>
          <a:bodyPr wrap="square" lIns="0" tIns="0" rIns="0" bIns="0" rtlCol="0" anchor="t"/>
          <a:lstStyle/>
          <a:p>
            <a:pPr marL="0" indent="0" algn="l">
              <a:lnSpc>
                <a:spcPts val="2300"/>
              </a:lnSpc>
              <a:buNone/>
            </a:pPr>
            <a:r>
              <a:rPr lang="en-US" dirty="0">
                <a:solidFill>
                  <a:srgbClr val="E5DCE6"/>
                </a:solidFill>
                <a:latin typeface="Montserrat" pitchFamily="34" charset="0"/>
                <a:ea typeface="Montserrat" pitchFamily="34" charset="-122"/>
                <a:cs typeface="Montserrat" pitchFamily="34" charset="-120"/>
              </a:rPr>
              <a:t>Supporting employee well-being through comprehensive benefits, community investment, and stakeholder consideration. Companies offering mental health support and flexible work arrangements embody compassion.</a:t>
            </a:r>
            <a:endParaRPr lang="en-US" dirty="0"/>
          </a:p>
        </p:txBody>
      </p:sp>
      <p:pic>
        <p:nvPicPr>
          <p:cNvPr id="12" name="Image 0" descr="preencoded.png"/>
          <p:cNvPicPr>
            <a:picLocks noChangeAspect="1"/>
          </p:cNvPicPr>
          <p:nvPr/>
        </p:nvPicPr>
        <p:blipFill>
          <a:blip r:embed="rId3"/>
          <a:stretch>
            <a:fillRect/>
          </a:stretch>
        </p:blipFill>
        <p:spPr>
          <a:xfrm>
            <a:off x="7546658" y="1559719"/>
            <a:ext cx="6357342" cy="6357342"/>
          </a:xfrm>
          <a:prstGeom prst="rect">
            <a:avLst/>
          </a:prstGeom>
        </p:spPr>
      </p:pic>
      <p:sp>
        <p:nvSpPr>
          <p:cNvPr id="13" name="Rectangle 12">
            <a:extLst>
              <a:ext uri="{FF2B5EF4-FFF2-40B4-BE49-F238E27FC236}">
                <a16:creationId xmlns:a16="http://schemas.microsoft.com/office/drawing/2014/main" id="{8BE4BFF0-FE8F-F358-5F6D-F0D4D3D70791}"/>
              </a:ext>
            </a:extLst>
          </p:cNvPr>
          <p:cNvSpPr/>
          <p:nvPr/>
        </p:nvSpPr>
        <p:spPr>
          <a:xfrm>
            <a:off x="12868275" y="7754898"/>
            <a:ext cx="1676519" cy="360402"/>
          </a:xfrm>
          <a:prstGeom prst="rect">
            <a:avLst/>
          </a:prstGeom>
          <a:solidFill>
            <a:srgbClr val="090E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097280"/>
            <a:ext cx="10822186" cy="620078"/>
          </a:xfrm>
          <a:prstGeom prst="rect">
            <a:avLst/>
          </a:prstGeom>
          <a:noFill/>
          <a:ln/>
        </p:spPr>
        <p:txBody>
          <a:bodyPr wrap="none" lIns="0" tIns="0" rIns="0" bIns="0" rtlCol="0" anchor="t"/>
          <a:lstStyle/>
          <a:p>
            <a:pPr marL="0" indent="0" algn="l">
              <a:lnSpc>
                <a:spcPts val="4850"/>
              </a:lnSpc>
              <a:buNone/>
            </a:pPr>
            <a:r>
              <a:rPr lang="en-US" sz="3900" b="1" dirty="0">
                <a:solidFill>
                  <a:srgbClr val="EEAEF6"/>
                </a:solidFill>
                <a:latin typeface="Bricolage Grotesque Extra Bold" pitchFamily="34" charset="0"/>
                <a:ea typeface="Bricolage Grotesque Extra Bold" pitchFamily="34" charset="-122"/>
                <a:cs typeface="Bricolage Grotesque Extra Bold" pitchFamily="34" charset="-120"/>
              </a:rPr>
              <a:t>Implementing Virtue Ethics in Organizations</a:t>
            </a:r>
            <a:endParaRPr lang="en-US" sz="3900" dirty="0"/>
          </a:p>
        </p:txBody>
      </p:sp>
      <p:pic>
        <p:nvPicPr>
          <p:cNvPr id="3" name="Image 0" descr="preencoded.png"/>
          <p:cNvPicPr>
            <a:picLocks noChangeAspect="1"/>
          </p:cNvPicPr>
          <p:nvPr/>
        </p:nvPicPr>
        <p:blipFill>
          <a:blip r:embed="rId3"/>
          <a:stretch>
            <a:fillRect/>
          </a:stretch>
        </p:blipFill>
        <p:spPr>
          <a:xfrm>
            <a:off x="793790" y="2114193"/>
            <a:ext cx="992267" cy="1778556"/>
          </a:xfrm>
          <a:prstGeom prst="rect">
            <a:avLst/>
          </a:prstGeom>
        </p:spPr>
      </p:pic>
      <p:sp>
        <p:nvSpPr>
          <p:cNvPr id="4" name="Text 1"/>
          <p:cNvSpPr/>
          <p:nvPr/>
        </p:nvSpPr>
        <p:spPr>
          <a:xfrm>
            <a:off x="1984415" y="2312551"/>
            <a:ext cx="2566392"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Leadership Modeling</a:t>
            </a:r>
            <a:endParaRPr lang="en-US" sz="1950" dirty="0"/>
          </a:p>
        </p:txBody>
      </p:sp>
      <p:sp>
        <p:nvSpPr>
          <p:cNvPr id="5" name="Text 2"/>
          <p:cNvSpPr/>
          <p:nvPr/>
        </p:nvSpPr>
        <p:spPr>
          <a:xfrm>
            <a:off x="1984415" y="2741771"/>
            <a:ext cx="11852196" cy="952619"/>
          </a:xfrm>
          <a:prstGeom prst="rect">
            <a:avLst/>
          </a:prstGeom>
          <a:noFill/>
          <a:ln/>
        </p:spPr>
        <p:txBody>
          <a:bodyPr wrap="square" lIns="0" tIns="0" rIns="0" bIns="0" rtlCol="0" anchor="t"/>
          <a:lstStyle/>
          <a:p>
            <a:pPr marL="0" indent="0" algn="l">
              <a:lnSpc>
                <a:spcPts val="2500"/>
              </a:lnSpc>
              <a:buNone/>
            </a:pPr>
            <a:r>
              <a:rPr lang="en-US" dirty="0">
                <a:solidFill>
                  <a:srgbClr val="E5DCE6"/>
                </a:solidFill>
                <a:latin typeface="Montserrat" pitchFamily="34" charset="0"/>
                <a:ea typeface="Montserrat" pitchFamily="34" charset="-122"/>
                <a:cs typeface="Montserrat" pitchFamily="34" charset="-120"/>
              </a:rPr>
              <a:t>Senior executives must embody virtues in their daily decisions and interactions. This includes mentoring emerging leaders, demonstrating ethical decision-making processes, and creating accountability systems for character development.</a:t>
            </a:r>
            <a:endParaRPr lang="en-US" dirty="0"/>
          </a:p>
        </p:txBody>
      </p:sp>
      <p:pic>
        <p:nvPicPr>
          <p:cNvPr id="6" name="Image 1" descr="preencoded.png"/>
          <p:cNvPicPr>
            <a:picLocks noChangeAspect="1"/>
          </p:cNvPicPr>
          <p:nvPr/>
        </p:nvPicPr>
        <p:blipFill>
          <a:blip r:embed="rId4"/>
          <a:stretch>
            <a:fillRect/>
          </a:stretch>
        </p:blipFill>
        <p:spPr>
          <a:xfrm>
            <a:off x="793790" y="3892748"/>
            <a:ext cx="992267" cy="1778556"/>
          </a:xfrm>
          <a:prstGeom prst="rect">
            <a:avLst/>
          </a:prstGeom>
        </p:spPr>
      </p:pic>
      <p:sp>
        <p:nvSpPr>
          <p:cNvPr id="7" name="Text 3"/>
          <p:cNvSpPr/>
          <p:nvPr/>
        </p:nvSpPr>
        <p:spPr>
          <a:xfrm>
            <a:off x="1984415" y="4091107"/>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Cultural Integration</a:t>
            </a:r>
            <a:endParaRPr lang="en-US" sz="1950" dirty="0"/>
          </a:p>
        </p:txBody>
      </p:sp>
      <p:sp>
        <p:nvSpPr>
          <p:cNvPr id="8" name="Text 4"/>
          <p:cNvSpPr/>
          <p:nvPr/>
        </p:nvSpPr>
        <p:spPr>
          <a:xfrm>
            <a:off x="1984415" y="4520327"/>
            <a:ext cx="11852196" cy="952619"/>
          </a:xfrm>
          <a:prstGeom prst="rect">
            <a:avLst/>
          </a:prstGeom>
          <a:noFill/>
          <a:ln/>
        </p:spPr>
        <p:txBody>
          <a:bodyPr wrap="square" lIns="0" tIns="0" rIns="0" bIns="0" rtlCol="0" anchor="t"/>
          <a:lstStyle/>
          <a:p>
            <a:pPr marL="0" indent="0" algn="l">
              <a:lnSpc>
                <a:spcPts val="2500"/>
              </a:lnSpc>
              <a:buNone/>
            </a:pPr>
            <a:r>
              <a:rPr lang="en-US" dirty="0">
                <a:solidFill>
                  <a:srgbClr val="E5DCE6"/>
                </a:solidFill>
                <a:latin typeface="Montserrat" pitchFamily="34" charset="0"/>
                <a:ea typeface="Montserrat" pitchFamily="34" charset="-122"/>
                <a:cs typeface="Montserrat" pitchFamily="34" charset="-120"/>
              </a:rPr>
              <a:t>Embed virtues into corporate policies, hiring practices, and performance evaluations. Create reward systems that recognize character-based achievements alongside financial performance, fostering an environment where virtue is valued.</a:t>
            </a:r>
            <a:endParaRPr lang="en-US" dirty="0"/>
          </a:p>
        </p:txBody>
      </p:sp>
      <p:pic>
        <p:nvPicPr>
          <p:cNvPr id="9" name="Image 2" descr="preencoded.png"/>
          <p:cNvPicPr>
            <a:picLocks noChangeAspect="1"/>
          </p:cNvPicPr>
          <p:nvPr/>
        </p:nvPicPr>
        <p:blipFill>
          <a:blip r:embed="rId5"/>
          <a:stretch>
            <a:fillRect/>
          </a:stretch>
        </p:blipFill>
        <p:spPr>
          <a:xfrm>
            <a:off x="793790" y="5671304"/>
            <a:ext cx="992267" cy="1461016"/>
          </a:xfrm>
          <a:prstGeom prst="rect">
            <a:avLst/>
          </a:prstGeom>
        </p:spPr>
      </p:pic>
      <p:sp>
        <p:nvSpPr>
          <p:cNvPr id="10" name="Text 5"/>
          <p:cNvSpPr/>
          <p:nvPr/>
        </p:nvSpPr>
        <p:spPr>
          <a:xfrm>
            <a:off x="1984415" y="5869662"/>
            <a:ext cx="4179213" cy="310158"/>
          </a:xfrm>
          <a:prstGeom prst="rect">
            <a:avLst/>
          </a:prstGeom>
          <a:noFill/>
          <a:ln/>
        </p:spPr>
        <p:txBody>
          <a:bodyPr wrap="none" lIns="0" tIns="0" rIns="0" bIns="0" rtlCol="0" anchor="t"/>
          <a:lstStyle/>
          <a:p>
            <a:pPr marL="0" indent="0" algn="l">
              <a:lnSpc>
                <a:spcPts val="2400"/>
              </a:lnSpc>
              <a:buNone/>
            </a:pPr>
            <a:r>
              <a:rPr lang="en-US" sz="1950" b="1" dirty="0">
                <a:solidFill>
                  <a:srgbClr val="E5DCE6"/>
                </a:solidFill>
                <a:latin typeface="Bricolage Grotesque Extra Bold" pitchFamily="34" charset="0"/>
                <a:ea typeface="Bricolage Grotesque Extra Bold" pitchFamily="34" charset="-122"/>
                <a:cs typeface="Bricolage Grotesque Extra Bold" pitchFamily="34" charset="-120"/>
              </a:rPr>
              <a:t>Character Development Programs</a:t>
            </a:r>
            <a:endParaRPr lang="en-US" sz="1950" dirty="0"/>
          </a:p>
        </p:txBody>
      </p:sp>
      <p:sp>
        <p:nvSpPr>
          <p:cNvPr id="11" name="Text 6"/>
          <p:cNvSpPr/>
          <p:nvPr/>
        </p:nvSpPr>
        <p:spPr>
          <a:xfrm>
            <a:off x="1984415" y="6298882"/>
            <a:ext cx="11852196" cy="635079"/>
          </a:xfrm>
          <a:prstGeom prst="rect">
            <a:avLst/>
          </a:prstGeom>
          <a:noFill/>
          <a:ln/>
        </p:spPr>
        <p:txBody>
          <a:bodyPr wrap="square" lIns="0" tIns="0" rIns="0" bIns="0" rtlCol="0" anchor="t"/>
          <a:lstStyle/>
          <a:p>
            <a:pPr marL="0" indent="0" algn="l">
              <a:lnSpc>
                <a:spcPts val="2500"/>
              </a:lnSpc>
              <a:buNone/>
            </a:pPr>
            <a:r>
              <a:rPr lang="en-US" dirty="0">
                <a:solidFill>
                  <a:srgbClr val="E5DCE6"/>
                </a:solidFill>
                <a:latin typeface="Montserrat" pitchFamily="34" charset="0"/>
                <a:ea typeface="Montserrat" pitchFamily="34" charset="-122"/>
                <a:cs typeface="Montserrat" pitchFamily="34" charset="-120"/>
              </a:rPr>
              <a:t>Implement training focused on ethical judgment and practical wisdom rather than rule memorization. Use case studies, role-playing, and reflection exercises to help employees develop virtue-based decision-making skills.</a:t>
            </a:r>
            <a:endParaRPr lang="en-US" dirty="0"/>
          </a:p>
        </p:txBody>
      </p:sp>
      <p:sp>
        <p:nvSpPr>
          <p:cNvPr id="12" name="Rectangle 11">
            <a:extLst>
              <a:ext uri="{FF2B5EF4-FFF2-40B4-BE49-F238E27FC236}">
                <a16:creationId xmlns:a16="http://schemas.microsoft.com/office/drawing/2014/main" id="{D8F0F5B2-AD8A-9E55-2CDD-9DE129414CF3}"/>
              </a:ext>
            </a:extLst>
          </p:cNvPr>
          <p:cNvSpPr/>
          <p:nvPr/>
        </p:nvSpPr>
        <p:spPr>
          <a:xfrm>
            <a:off x="12868275" y="7754898"/>
            <a:ext cx="1676519" cy="360402"/>
          </a:xfrm>
          <a:prstGeom prst="rect">
            <a:avLst/>
          </a:prstGeom>
          <a:solidFill>
            <a:srgbClr val="090E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1041</Words>
  <Application>Microsoft Office PowerPoint</Application>
  <PresentationFormat>Custom</PresentationFormat>
  <Paragraphs>85</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Bricolage Grotesque Extra Bold</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Dr. Gaurav Jangra</cp:lastModifiedBy>
  <cp:revision>3</cp:revision>
  <dcterms:created xsi:type="dcterms:W3CDTF">2025-07-14T04:41:09Z</dcterms:created>
  <dcterms:modified xsi:type="dcterms:W3CDTF">2025-07-15T03:50:13Z</dcterms:modified>
</cp:coreProperties>
</file>